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6" r:id="rId10"/>
    <p:sldId id="267" r:id="rId11"/>
    <p:sldId id="268" r:id="rId12"/>
  </p:sldIdLst>
  <p:sldSz cx="18288000" cy="10287000"/>
  <p:notesSz cx="6858000" cy="9144000"/>
  <p:embeddedFontLst>
    <p:embeddedFont>
      <p:font typeface="TT Hoves" panose="020B0604020202020204" charset="0"/>
      <p:regular r:id="rId14"/>
    </p:embeddedFont>
    <p:embeddedFont>
      <p:font typeface="TT Hoves Bold" panose="020B0604020202020204" charset="0"/>
      <p:regular r:id="rId15"/>
    </p:embeddedFont>
    <p:embeddedFont>
      <p:font typeface="TT Hoves Italics"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29" d="100"/>
          <a:sy n="29" d="100"/>
        </p:scale>
        <p:origin x="72" y="87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jpeg>
</file>

<file path=ppt/media/image10.svg>
</file>

<file path=ppt/media/image11.png>
</file>

<file path=ppt/media/image12.jpeg>
</file>

<file path=ppt/media/image13.png>
</file>

<file path=ppt/media/image14.svg>
</file>

<file path=ppt/media/image15.png>
</file>

<file path=ppt/media/image16.jpeg>
</file>

<file path=ppt/media/image17.jpeg>
</file>

<file path=ppt/media/image2.pn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9E07DB-1D93-406E-982A-68F94E505A1C}" type="datetimeFigureOut">
              <a:rPr lang="en-GB" smtClean="0"/>
              <a:t>27/02/2026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22AD4-500F-4E80-91D3-06E30FB244DF}" type="slidenum">
              <a:rPr lang="en-GB" smtClean="0"/>
              <a:t>‹#›</a:t>
            </a:fld>
            <a:endParaRPr lang="en-GB"/>
          </a:p>
        </p:txBody>
      </p:sp>
    </p:spTree>
    <p:extLst>
      <p:ext uri="{BB962C8B-B14F-4D97-AF65-F5344CB8AC3E}">
        <p14:creationId xmlns:p14="http://schemas.microsoft.com/office/powerpoint/2010/main" val="4117369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6322AD4-500F-4E80-91D3-06E30FB244DF}" type="slidenum">
              <a:rPr lang="en-GB" smtClean="0"/>
              <a:t>6</a:t>
            </a:fld>
            <a:endParaRPr lang="en-GB"/>
          </a:p>
        </p:txBody>
      </p:sp>
    </p:spTree>
    <p:extLst>
      <p:ext uri="{BB962C8B-B14F-4D97-AF65-F5344CB8AC3E}">
        <p14:creationId xmlns:p14="http://schemas.microsoft.com/office/powerpoint/2010/main" val="3041401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2/27/2026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2/27/2026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2/27/2026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2/27/2026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image" Target="../media/image10.sv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0.sv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6.jpeg"/><Relationship Id="rId2" Type="http://schemas.openxmlformats.org/officeDocument/2006/relationships/image" Target="../media/image12.jpe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3.png"/><Relationship Id="rId4" Type="http://schemas.openxmlformats.org/officeDocument/2006/relationships/image" Target="../media/image14.sv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image" Target="../media/image17.jpeg"/><Relationship Id="rId5" Type="http://schemas.openxmlformats.org/officeDocument/2006/relationships/image" Target="../media/image3.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0.sv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image" Target="../media/image10.sv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image" Target="../media/image1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txBody>
          <a:bodyPr/>
          <a:lstStyle/>
          <a:p>
            <a:endParaRPr lang="en-GB"/>
          </a:p>
        </p:txBody>
      </p:sp>
      <p:sp>
        <p:nvSpPr>
          <p:cNvPr id="3" name="Freeform 3"/>
          <p:cNvSpPr/>
          <p:nvPr/>
        </p:nvSpPr>
        <p:spPr>
          <a:xfrm>
            <a:off x="-2480522" y="7267206"/>
            <a:ext cx="5038858" cy="4289328"/>
          </a:xfrm>
          <a:custGeom>
            <a:avLst/>
            <a:gdLst/>
            <a:ahLst/>
            <a:cxnLst/>
            <a:rect l="l" t="t" r="r" b="b"/>
            <a:pathLst>
              <a:path w="5038858" h="4289328">
                <a:moveTo>
                  <a:pt x="0" y="0"/>
                </a:moveTo>
                <a:lnTo>
                  <a:pt x="5038858" y="0"/>
                </a:lnTo>
                <a:lnTo>
                  <a:pt x="5038858" y="4289328"/>
                </a:lnTo>
                <a:lnTo>
                  <a:pt x="0" y="4289328"/>
                </a:lnTo>
                <a:lnTo>
                  <a:pt x="0" y="0"/>
                </a:lnTo>
                <a:close/>
              </a:path>
            </a:pathLst>
          </a:custGeom>
          <a:blipFill>
            <a:blip r:embed="rId3"/>
            <a:stretch>
              <a:fillRect/>
            </a:stretch>
          </a:blipFill>
        </p:spPr>
        <p:txBody>
          <a:bodyPr/>
          <a:lstStyle/>
          <a:p>
            <a:endParaRPr lang="en-GB"/>
          </a:p>
        </p:txBody>
      </p:sp>
      <p:sp>
        <p:nvSpPr>
          <p:cNvPr id="4" name="Freeform 4"/>
          <p:cNvSpPr/>
          <p:nvPr/>
        </p:nvSpPr>
        <p:spPr>
          <a:xfrm>
            <a:off x="15729664" y="7267206"/>
            <a:ext cx="5038858" cy="4289328"/>
          </a:xfrm>
          <a:custGeom>
            <a:avLst/>
            <a:gdLst/>
            <a:ahLst/>
            <a:cxnLst/>
            <a:rect l="l" t="t" r="r" b="b"/>
            <a:pathLst>
              <a:path w="5038858" h="4289328">
                <a:moveTo>
                  <a:pt x="0" y="0"/>
                </a:moveTo>
                <a:lnTo>
                  <a:pt x="5038858" y="0"/>
                </a:lnTo>
                <a:lnTo>
                  <a:pt x="5038858" y="4289328"/>
                </a:lnTo>
                <a:lnTo>
                  <a:pt x="0" y="4289328"/>
                </a:lnTo>
                <a:lnTo>
                  <a:pt x="0" y="0"/>
                </a:lnTo>
                <a:close/>
              </a:path>
            </a:pathLst>
          </a:custGeom>
          <a:blipFill>
            <a:blip r:embed="rId3"/>
            <a:stretch>
              <a:fillRect/>
            </a:stretch>
          </a:blipFill>
        </p:spPr>
        <p:txBody>
          <a:bodyPr/>
          <a:lstStyle/>
          <a:p>
            <a:endParaRPr lang="en-GB"/>
          </a:p>
        </p:txBody>
      </p:sp>
      <p:sp>
        <p:nvSpPr>
          <p:cNvPr id="5" name="Freeform 5"/>
          <p:cNvSpPr/>
          <p:nvPr/>
        </p:nvSpPr>
        <p:spPr>
          <a:xfrm>
            <a:off x="-801925" y="406742"/>
            <a:ext cx="7562907" cy="746837"/>
          </a:xfrm>
          <a:custGeom>
            <a:avLst/>
            <a:gdLst/>
            <a:ahLst/>
            <a:cxnLst/>
            <a:rect l="l" t="t" r="r" b="b"/>
            <a:pathLst>
              <a:path w="7562907" h="746837">
                <a:moveTo>
                  <a:pt x="0" y="0"/>
                </a:moveTo>
                <a:lnTo>
                  <a:pt x="7562907" y="0"/>
                </a:lnTo>
                <a:lnTo>
                  <a:pt x="7562907" y="746837"/>
                </a:lnTo>
                <a:lnTo>
                  <a:pt x="0" y="746837"/>
                </a:lnTo>
                <a:lnTo>
                  <a:pt x="0" y="0"/>
                </a:lnTo>
                <a:close/>
              </a:path>
            </a:pathLst>
          </a:custGeom>
          <a:blipFill>
            <a:blip r:embed="rId4"/>
            <a:stretch>
              <a:fillRect/>
            </a:stretch>
          </a:blipFill>
        </p:spPr>
        <p:txBody>
          <a:bodyPr/>
          <a:lstStyle/>
          <a:p>
            <a:endParaRPr lang="en-GB"/>
          </a:p>
        </p:txBody>
      </p:sp>
      <p:sp>
        <p:nvSpPr>
          <p:cNvPr id="6" name="Freeform 6"/>
          <p:cNvSpPr/>
          <p:nvPr/>
        </p:nvSpPr>
        <p:spPr>
          <a:xfrm>
            <a:off x="14211454" y="434851"/>
            <a:ext cx="3714860" cy="1187699"/>
          </a:xfrm>
          <a:custGeom>
            <a:avLst/>
            <a:gdLst/>
            <a:ahLst/>
            <a:cxnLst/>
            <a:rect l="l" t="t" r="r" b="b"/>
            <a:pathLst>
              <a:path w="3714860" h="1187699">
                <a:moveTo>
                  <a:pt x="0" y="0"/>
                </a:moveTo>
                <a:lnTo>
                  <a:pt x="3714860" y="0"/>
                </a:lnTo>
                <a:lnTo>
                  <a:pt x="3714860" y="1187698"/>
                </a:lnTo>
                <a:lnTo>
                  <a:pt x="0" y="1187698"/>
                </a:lnTo>
                <a:lnTo>
                  <a:pt x="0" y="0"/>
                </a:lnTo>
                <a:close/>
              </a:path>
            </a:pathLst>
          </a:custGeom>
          <a:blipFill>
            <a:blip r:embed="rId5"/>
            <a:stretch>
              <a:fillRect t="-6960"/>
            </a:stretch>
          </a:blipFill>
        </p:spPr>
        <p:txBody>
          <a:bodyPr/>
          <a:lstStyle/>
          <a:p>
            <a:endParaRPr lang="en-GB"/>
          </a:p>
        </p:txBody>
      </p:sp>
      <p:sp>
        <p:nvSpPr>
          <p:cNvPr id="7" name="TextBox 7"/>
          <p:cNvSpPr txBox="1"/>
          <p:nvPr/>
        </p:nvSpPr>
        <p:spPr>
          <a:xfrm>
            <a:off x="2385075" y="2658529"/>
            <a:ext cx="13517851" cy="3107701"/>
          </a:xfrm>
          <a:prstGeom prst="rect">
            <a:avLst/>
          </a:prstGeom>
        </p:spPr>
        <p:txBody>
          <a:bodyPr lIns="0" tIns="0" rIns="0" bIns="0" rtlCol="0" anchor="t">
            <a:spAutoFit/>
          </a:bodyPr>
          <a:lstStyle/>
          <a:p>
            <a:pPr marL="0" lvl="0" indent="0" algn="ctr">
              <a:lnSpc>
                <a:spcPts val="12459"/>
              </a:lnSpc>
              <a:spcBef>
                <a:spcPct val="0"/>
              </a:spcBef>
            </a:pPr>
            <a:r>
              <a:rPr lang="en-US" sz="8899" b="1">
                <a:solidFill>
                  <a:srgbClr val="FFFFFF"/>
                </a:solidFill>
                <a:latin typeface="TT Hoves Bold"/>
                <a:ea typeface="TT Hoves Bold"/>
                <a:cs typeface="TT Hoves Bold"/>
                <a:sym typeface="TT Hoves Bold"/>
              </a:rPr>
              <a:t>Satellite-Based Lake Eutrophication Mapping</a:t>
            </a:r>
          </a:p>
        </p:txBody>
      </p:sp>
      <p:sp>
        <p:nvSpPr>
          <p:cNvPr id="8" name="TextBox 8"/>
          <p:cNvSpPr txBox="1"/>
          <p:nvPr/>
        </p:nvSpPr>
        <p:spPr>
          <a:xfrm>
            <a:off x="4552502" y="7333783"/>
            <a:ext cx="8713763" cy="863600"/>
          </a:xfrm>
          <a:prstGeom prst="rect">
            <a:avLst/>
          </a:prstGeom>
        </p:spPr>
        <p:txBody>
          <a:bodyPr lIns="0" tIns="0" rIns="0" bIns="0" rtlCol="0" anchor="t">
            <a:spAutoFit/>
          </a:bodyPr>
          <a:lstStyle/>
          <a:p>
            <a:pPr marL="0" lvl="0" indent="0" algn="ctr">
              <a:lnSpc>
                <a:spcPts val="7000"/>
              </a:lnSpc>
              <a:spcBef>
                <a:spcPct val="0"/>
              </a:spcBef>
            </a:pPr>
            <a:r>
              <a:rPr lang="en-US" sz="5000" i="1">
                <a:solidFill>
                  <a:srgbClr val="FFFFFF"/>
                </a:solidFill>
                <a:latin typeface="TT Hoves Italics"/>
                <a:ea typeface="TT Hoves Italics"/>
                <a:cs typeface="TT Hoves Italics"/>
                <a:sym typeface="TT Hoves Italics"/>
              </a:rPr>
              <a:t>TEAM NAME: Binary Brains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7999" b="-8000"/>
            </a:stretch>
          </a:blipFill>
        </p:spPr>
        <p:txBody>
          <a:bodyPr/>
          <a:lstStyle/>
          <a:p>
            <a:endParaRPr lang="en-GB"/>
          </a:p>
        </p:txBody>
      </p:sp>
      <p:sp>
        <p:nvSpPr>
          <p:cNvPr id="3" name="TextBox 3"/>
          <p:cNvSpPr txBox="1"/>
          <p:nvPr/>
        </p:nvSpPr>
        <p:spPr>
          <a:xfrm>
            <a:off x="4136876" y="3388673"/>
            <a:ext cx="11079419" cy="3787649"/>
          </a:xfrm>
          <a:prstGeom prst="rect">
            <a:avLst/>
          </a:prstGeom>
        </p:spPr>
        <p:txBody>
          <a:bodyPr lIns="0" tIns="0" rIns="0" bIns="0" rtlCol="0" anchor="t">
            <a:spAutoFit/>
          </a:bodyPr>
          <a:lstStyle/>
          <a:p>
            <a:pPr algn="l">
              <a:lnSpc>
                <a:spcPts val="5936"/>
              </a:lnSpc>
            </a:pPr>
            <a:r>
              <a:rPr lang="en-US" sz="5300" b="1">
                <a:solidFill>
                  <a:srgbClr val="00578F"/>
                </a:solidFill>
                <a:latin typeface="TT Hoves Bold"/>
                <a:ea typeface="TT Hoves Bold"/>
                <a:cs typeface="TT Hoves Bold"/>
                <a:sym typeface="TT Hoves Bold"/>
              </a:rPr>
              <a:t>Ponjeyakumar R -22MIS1035</a:t>
            </a:r>
          </a:p>
          <a:p>
            <a:pPr algn="l">
              <a:lnSpc>
                <a:spcPts val="5936"/>
              </a:lnSpc>
            </a:pPr>
            <a:r>
              <a:rPr lang="en-US" sz="5300" b="1">
                <a:solidFill>
                  <a:srgbClr val="00578F"/>
                </a:solidFill>
                <a:latin typeface="TT Hoves Bold"/>
                <a:ea typeface="TT Hoves Bold"/>
                <a:cs typeface="TT Hoves Bold"/>
                <a:sym typeface="TT Hoves Bold"/>
              </a:rPr>
              <a:t>Joshika B R -22MIS1147</a:t>
            </a:r>
          </a:p>
          <a:p>
            <a:pPr algn="l">
              <a:lnSpc>
                <a:spcPts val="5936"/>
              </a:lnSpc>
            </a:pPr>
            <a:r>
              <a:rPr lang="en-US" sz="5300" b="1">
                <a:solidFill>
                  <a:srgbClr val="00578F"/>
                </a:solidFill>
                <a:latin typeface="TT Hoves Bold"/>
                <a:ea typeface="TT Hoves Bold"/>
                <a:cs typeface="TT Hoves Bold"/>
                <a:sym typeface="TT Hoves Bold"/>
              </a:rPr>
              <a:t>Hema swethaa V T - 22MIS1133</a:t>
            </a:r>
          </a:p>
          <a:p>
            <a:pPr algn="l">
              <a:lnSpc>
                <a:spcPts val="5936"/>
              </a:lnSpc>
            </a:pPr>
            <a:r>
              <a:rPr lang="en-US" sz="5300" b="1">
                <a:solidFill>
                  <a:srgbClr val="00578F"/>
                </a:solidFill>
                <a:latin typeface="TT Hoves Bold"/>
                <a:ea typeface="TT Hoves Bold"/>
                <a:cs typeface="TT Hoves Bold"/>
                <a:sym typeface="TT Hoves Bold"/>
              </a:rPr>
              <a:t>Samaseni Bindusri - 22MIS1061</a:t>
            </a:r>
          </a:p>
          <a:p>
            <a:pPr marL="0" lvl="0" indent="0" algn="l">
              <a:lnSpc>
                <a:spcPts val="5936"/>
              </a:lnSpc>
            </a:pPr>
            <a:r>
              <a:rPr lang="en-US" sz="5300" b="1">
                <a:solidFill>
                  <a:srgbClr val="00578F"/>
                </a:solidFill>
                <a:latin typeface="TT Hoves Bold"/>
                <a:ea typeface="TT Hoves Bold"/>
                <a:cs typeface="TT Hoves Bold"/>
                <a:sym typeface="TT Hoves Bold"/>
              </a:rPr>
              <a:t>Loukhya Y - 22MIS1041</a:t>
            </a:r>
          </a:p>
        </p:txBody>
      </p:sp>
      <p:sp>
        <p:nvSpPr>
          <p:cNvPr id="4" name="Freeform 4"/>
          <p:cNvSpPr/>
          <p:nvPr/>
        </p:nvSpPr>
        <p:spPr>
          <a:xfrm>
            <a:off x="-1042240" y="9507719"/>
            <a:ext cx="12098291" cy="901873"/>
          </a:xfrm>
          <a:custGeom>
            <a:avLst/>
            <a:gdLst/>
            <a:ahLst/>
            <a:cxnLst/>
            <a:rect l="l" t="t" r="r" b="b"/>
            <a:pathLst>
              <a:path w="12098291" h="901873">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5" name="Freeform 5"/>
          <p:cNvSpPr/>
          <p:nvPr/>
        </p:nvSpPr>
        <p:spPr>
          <a:xfrm>
            <a:off x="8328129" y="9507719"/>
            <a:ext cx="12098291" cy="901873"/>
          </a:xfrm>
          <a:custGeom>
            <a:avLst/>
            <a:gdLst/>
            <a:ahLst/>
            <a:cxnLst/>
            <a:rect l="l" t="t" r="r" b="b"/>
            <a:pathLst>
              <a:path w="12098291" h="901873">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6" name="Freeform 6"/>
          <p:cNvSpPr/>
          <p:nvPr/>
        </p:nvSpPr>
        <p:spPr>
          <a:xfrm>
            <a:off x="13572804" y="447465"/>
            <a:ext cx="4246463" cy="1162469"/>
          </a:xfrm>
          <a:custGeom>
            <a:avLst/>
            <a:gdLst/>
            <a:ahLst/>
            <a:cxnLst/>
            <a:rect l="l" t="t" r="r" b="b"/>
            <a:pathLst>
              <a:path w="4246463" h="1162469">
                <a:moveTo>
                  <a:pt x="0" y="0"/>
                </a:moveTo>
                <a:lnTo>
                  <a:pt x="4246463" y="0"/>
                </a:lnTo>
                <a:lnTo>
                  <a:pt x="4246463" y="1162470"/>
                </a:lnTo>
                <a:lnTo>
                  <a:pt x="0" y="1162470"/>
                </a:lnTo>
                <a:lnTo>
                  <a:pt x="0" y="0"/>
                </a:lnTo>
                <a:close/>
              </a:path>
            </a:pathLst>
          </a:custGeom>
          <a:blipFill>
            <a:blip r:embed="rId5"/>
            <a:stretch>
              <a:fillRect/>
            </a:stretch>
          </a:blipFill>
        </p:spPr>
        <p:txBody>
          <a:bodyPr/>
          <a:lstStyle/>
          <a:p>
            <a:endParaRPr lang="en-GB"/>
          </a:p>
        </p:txBody>
      </p:sp>
      <p:sp>
        <p:nvSpPr>
          <p:cNvPr id="7" name="Freeform 7"/>
          <p:cNvSpPr/>
          <p:nvPr/>
        </p:nvSpPr>
        <p:spPr>
          <a:xfrm>
            <a:off x="-747783" y="315632"/>
            <a:ext cx="7220944" cy="713068"/>
          </a:xfrm>
          <a:custGeom>
            <a:avLst/>
            <a:gdLst/>
            <a:ahLst/>
            <a:cxnLst/>
            <a:rect l="l" t="t" r="r" b="b"/>
            <a:pathLst>
              <a:path w="7220944" h="713068">
                <a:moveTo>
                  <a:pt x="0" y="0"/>
                </a:moveTo>
                <a:lnTo>
                  <a:pt x="7220944" y="0"/>
                </a:lnTo>
                <a:lnTo>
                  <a:pt x="7220944" y="713068"/>
                </a:lnTo>
                <a:lnTo>
                  <a:pt x="0" y="713068"/>
                </a:lnTo>
                <a:lnTo>
                  <a:pt x="0" y="0"/>
                </a:lnTo>
                <a:close/>
              </a:path>
            </a:pathLst>
          </a:custGeom>
          <a:blipFill>
            <a:blip r:embed="rId6"/>
            <a:stretch>
              <a:fillRect/>
            </a:stretch>
          </a:blipFill>
        </p:spPr>
        <p:txBody>
          <a:bodyPr/>
          <a:lstStyle/>
          <a:p>
            <a:endParaRPr lang="en-GB"/>
          </a:p>
        </p:txBody>
      </p:sp>
      <p:sp>
        <p:nvSpPr>
          <p:cNvPr id="8" name="TextBox 8"/>
          <p:cNvSpPr txBox="1"/>
          <p:nvPr/>
        </p:nvSpPr>
        <p:spPr>
          <a:xfrm>
            <a:off x="4284657" y="1264947"/>
            <a:ext cx="8419268" cy="1285875"/>
          </a:xfrm>
          <a:prstGeom prst="rect">
            <a:avLst/>
          </a:prstGeom>
        </p:spPr>
        <p:txBody>
          <a:bodyPr lIns="0" tIns="0" rIns="0" bIns="0" rtlCol="0" anchor="t">
            <a:spAutoFit/>
          </a:bodyPr>
          <a:lstStyle/>
          <a:p>
            <a:pPr algn="ctr">
              <a:lnSpc>
                <a:spcPts val="10500"/>
              </a:lnSpc>
              <a:spcBef>
                <a:spcPct val="0"/>
              </a:spcBef>
            </a:pPr>
            <a:r>
              <a:rPr lang="en-US" sz="7500" b="1">
                <a:solidFill>
                  <a:srgbClr val="00578F"/>
                </a:solidFill>
                <a:latin typeface="TT Hoves Bold"/>
                <a:ea typeface="TT Hoves Bold"/>
                <a:cs typeface="TT Hoves Bold"/>
                <a:sym typeface="TT Hoves Bold"/>
              </a:rPr>
              <a:t>TEAM MEMBERS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3416" b="-83416"/>
            </a:stretch>
          </a:blipFill>
        </p:spPr>
        <p:txBody>
          <a:bodyPr/>
          <a:lstStyle/>
          <a:p>
            <a:endParaRPr lang="en-GB"/>
          </a:p>
        </p:txBody>
      </p:sp>
      <p:sp>
        <p:nvSpPr>
          <p:cNvPr id="3" name="TextBox 3"/>
          <p:cNvSpPr txBox="1"/>
          <p:nvPr/>
        </p:nvSpPr>
        <p:spPr>
          <a:xfrm>
            <a:off x="1400616" y="2512426"/>
            <a:ext cx="15486768" cy="3227552"/>
          </a:xfrm>
          <a:prstGeom prst="rect">
            <a:avLst/>
          </a:prstGeom>
        </p:spPr>
        <p:txBody>
          <a:bodyPr lIns="0" tIns="0" rIns="0" bIns="0" rtlCol="0" anchor="t">
            <a:spAutoFit/>
          </a:bodyPr>
          <a:lstStyle/>
          <a:p>
            <a:pPr marL="0" lvl="0" indent="0" algn="ctr">
              <a:lnSpc>
                <a:spcPts val="26328"/>
              </a:lnSpc>
              <a:spcBef>
                <a:spcPct val="0"/>
              </a:spcBef>
            </a:pPr>
            <a:r>
              <a:rPr lang="en-US" sz="18806" b="1">
                <a:solidFill>
                  <a:srgbClr val="FFFFFF"/>
                </a:solidFill>
                <a:latin typeface="TT Hoves Bold"/>
                <a:ea typeface="TT Hoves Bold"/>
                <a:cs typeface="TT Hoves Bold"/>
                <a:sym typeface="TT Hoves Bold"/>
              </a:rPr>
              <a:t>Thank You!</a:t>
            </a:r>
          </a:p>
        </p:txBody>
      </p:sp>
      <p:sp>
        <p:nvSpPr>
          <p:cNvPr id="4" name="TextBox 4"/>
          <p:cNvSpPr txBox="1"/>
          <p:nvPr/>
        </p:nvSpPr>
        <p:spPr>
          <a:xfrm rot="-10800000">
            <a:off x="1773902" y="4635816"/>
            <a:ext cx="14754774" cy="3227552"/>
          </a:xfrm>
          <a:prstGeom prst="rect">
            <a:avLst/>
          </a:prstGeom>
        </p:spPr>
        <p:txBody>
          <a:bodyPr lIns="0" tIns="0" rIns="0" bIns="0" rtlCol="0" anchor="t">
            <a:spAutoFit/>
          </a:bodyPr>
          <a:lstStyle/>
          <a:p>
            <a:pPr marL="0" lvl="0" indent="0" algn="ctr">
              <a:lnSpc>
                <a:spcPts val="26328"/>
              </a:lnSpc>
              <a:spcBef>
                <a:spcPct val="0"/>
              </a:spcBef>
            </a:pPr>
            <a:r>
              <a:rPr lang="en-US" sz="18806" b="1">
                <a:solidFill>
                  <a:srgbClr val="FFFFFF">
                    <a:alpha val="29804"/>
                  </a:srgbClr>
                </a:solidFill>
                <a:latin typeface="TT Hoves Bold"/>
                <a:ea typeface="TT Hoves Bold"/>
                <a:cs typeface="TT Hoves Bold"/>
                <a:sym typeface="TT Hoves Bold"/>
              </a:rPr>
              <a:t>!uoY knahT</a:t>
            </a:r>
          </a:p>
        </p:txBody>
      </p:sp>
      <p:sp>
        <p:nvSpPr>
          <p:cNvPr id="5" name="Freeform 5"/>
          <p:cNvSpPr/>
          <p:nvPr/>
        </p:nvSpPr>
        <p:spPr>
          <a:xfrm>
            <a:off x="-2480522" y="8055750"/>
            <a:ext cx="4112522" cy="3500784"/>
          </a:xfrm>
          <a:custGeom>
            <a:avLst/>
            <a:gdLst/>
            <a:ahLst/>
            <a:cxnLst/>
            <a:rect l="l" t="t" r="r" b="b"/>
            <a:pathLst>
              <a:path w="4112522" h="3500784">
                <a:moveTo>
                  <a:pt x="0" y="0"/>
                </a:moveTo>
                <a:lnTo>
                  <a:pt x="4112522" y="0"/>
                </a:lnTo>
                <a:lnTo>
                  <a:pt x="4112522" y="3500784"/>
                </a:lnTo>
                <a:lnTo>
                  <a:pt x="0" y="3500784"/>
                </a:lnTo>
                <a:lnTo>
                  <a:pt x="0" y="0"/>
                </a:lnTo>
                <a:close/>
              </a:path>
            </a:pathLst>
          </a:custGeom>
          <a:blipFill>
            <a:blip r:embed="rId3"/>
            <a:stretch>
              <a:fillRect/>
            </a:stretch>
          </a:blipFill>
        </p:spPr>
        <p:txBody>
          <a:bodyPr/>
          <a:lstStyle/>
          <a:p>
            <a:endParaRPr lang="en-GB"/>
          </a:p>
        </p:txBody>
      </p:sp>
      <p:sp>
        <p:nvSpPr>
          <p:cNvPr id="6" name="Freeform 6"/>
          <p:cNvSpPr/>
          <p:nvPr/>
        </p:nvSpPr>
        <p:spPr>
          <a:xfrm>
            <a:off x="16344915" y="7790938"/>
            <a:ext cx="4423607" cy="3765595"/>
          </a:xfrm>
          <a:custGeom>
            <a:avLst/>
            <a:gdLst/>
            <a:ahLst/>
            <a:cxnLst/>
            <a:rect l="l" t="t" r="r" b="b"/>
            <a:pathLst>
              <a:path w="4423607" h="3765595">
                <a:moveTo>
                  <a:pt x="0" y="0"/>
                </a:moveTo>
                <a:lnTo>
                  <a:pt x="4423607" y="0"/>
                </a:lnTo>
                <a:lnTo>
                  <a:pt x="4423607" y="3765596"/>
                </a:lnTo>
                <a:lnTo>
                  <a:pt x="0" y="3765596"/>
                </a:lnTo>
                <a:lnTo>
                  <a:pt x="0" y="0"/>
                </a:lnTo>
                <a:close/>
              </a:path>
            </a:pathLst>
          </a:custGeom>
          <a:blipFill>
            <a:blip r:embed="rId3"/>
            <a:stretch>
              <a:fillRect/>
            </a:stretch>
          </a:blipFill>
        </p:spPr>
        <p:txBody>
          <a:bodyPr/>
          <a:lstStyle/>
          <a:p>
            <a:endParaRPr lang="en-GB"/>
          </a:p>
        </p:txBody>
      </p:sp>
      <p:sp>
        <p:nvSpPr>
          <p:cNvPr id="7" name="Freeform 7"/>
          <p:cNvSpPr/>
          <p:nvPr/>
        </p:nvSpPr>
        <p:spPr>
          <a:xfrm>
            <a:off x="-747783" y="315632"/>
            <a:ext cx="7220944" cy="713068"/>
          </a:xfrm>
          <a:custGeom>
            <a:avLst/>
            <a:gdLst/>
            <a:ahLst/>
            <a:cxnLst/>
            <a:rect l="l" t="t" r="r" b="b"/>
            <a:pathLst>
              <a:path w="7220944" h="713068">
                <a:moveTo>
                  <a:pt x="0" y="0"/>
                </a:moveTo>
                <a:lnTo>
                  <a:pt x="7220944" y="0"/>
                </a:lnTo>
                <a:lnTo>
                  <a:pt x="7220944" y="713068"/>
                </a:lnTo>
                <a:lnTo>
                  <a:pt x="0" y="713068"/>
                </a:lnTo>
                <a:lnTo>
                  <a:pt x="0" y="0"/>
                </a:lnTo>
                <a:close/>
              </a:path>
            </a:pathLst>
          </a:custGeom>
          <a:blipFill>
            <a:blip r:embed="rId4"/>
            <a:stretch>
              <a:fillRect/>
            </a:stretch>
          </a:blipFill>
        </p:spPr>
        <p:txBody>
          <a:bodyPr/>
          <a:lstStyle/>
          <a:p>
            <a:endParaRPr lang="en-GB"/>
          </a:p>
        </p:txBody>
      </p:sp>
      <p:sp>
        <p:nvSpPr>
          <p:cNvPr id="8" name="Freeform 8"/>
          <p:cNvSpPr/>
          <p:nvPr/>
        </p:nvSpPr>
        <p:spPr>
          <a:xfrm>
            <a:off x="13644993" y="315632"/>
            <a:ext cx="4246463" cy="1162469"/>
          </a:xfrm>
          <a:custGeom>
            <a:avLst/>
            <a:gdLst/>
            <a:ahLst/>
            <a:cxnLst/>
            <a:rect l="l" t="t" r="r" b="b"/>
            <a:pathLst>
              <a:path w="4246463" h="1162469">
                <a:moveTo>
                  <a:pt x="0" y="0"/>
                </a:moveTo>
                <a:lnTo>
                  <a:pt x="4246464" y="0"/>
                </a:lnTo>
                <a:lnTo>
                  <a:pt x="4246464" y="1162469"/>
                </a:lnTo>
                <a:lnTo>
                  <a:pt x="0" y="1162469"/>
                </a:lnTo>
                <a:lnTo>
                  <a:pt x="0" y="0"/>
                </a:lnTo>
                <a:close/>
              </a:path>
            </a:pathLst>
          </a:custGeom>
          <a:blipFill>
            <a:blip r:embed="rId5"/>
            <a:stretch>
              <a:fillRect/>
            </a:stretch>
          </a:blipFill>
        </p:spPr>
        <p:txBody>
          <a:bodyPr/>
          <a:lstStyle/>
          <a:p>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GB"/>
          </a:p>
        </p:txBody>
      </p:sp>
      <p:sp>
        <p:nvSpPr>
          <p:cNvPr id="3" name="Freeform 3"/>
          <p:cNvSpPr/>
          <p:nvPr/>
        </p:nvSpPr>
        <p:spPr>
          <a:xfrm>
            <a:off x="-1808022" y="8060878"/>
            <a:ext cx="4613663" cy="2487523"/>
          </a:xfrm>
          <a:custGeom>
            <a:avLst/>
            <a:gdLst/>
            <a:ahLst/>
            <a:cxnLst/>
            <a:rect l="l" t="t" r="r" b="b"/>
            <a:pathLst>
              <a:path w="4613663" h="2487523">
                <a:moveTo>
                  <a:pt x="0" y="0"/>
                </a:moveTo>
                <a:lnTo>
                  <a:pt x="4613663" y="0"/>
                </a:lnTo>
                <a:lnTo>
                  <a:pt x="4613663" y="2487523"/>
                </a:lnTo>
                <a:lnTo>
                  <a:pt x="0" y="2487523"/>
                </a:lnTo>
                <a:lnTo>
                  <a:pt x="0" y="0"/>
                </a:lnTo>
                <a:close/>
              </a:path>
            </a:pathLst>
          </a:custGeom>
          <a:blipFill>
            <a:blip r:embed="rId3">
              <a:alphaModFix amt="71000"/>
            </a:blip>
            <a:stretch>
              <a:fillRect/>
            </a:stretch>
          </a:blipFill>
        </p:spPr>
        <p:txBody>
          <a:bodyPr/>
          <a:lstStyle/>
          <a:p>
            <a:endParaRPr lang="en-GB"/>
          </a:p>
        </p:txBody>
      </p:sp>
      <p:sp>
        <p:nvSpPr>
          <p:cNvPr id="4" name="Freeform 4"/>
          <p:cNvSpPr/>
          <p:nvPr/>
        </p:nvSpPr>
        <p:spPr>
          <a:xfrm flipH="1">
            <a:off x="15811372" y="8238271"/>
            <a:ext cx="4284650" cy="2310131"/>
          </a:xfrm>
          <a:custGeom>
            <a:avLst/>
            <a:gdLst/>
            <a:ahLst/>
            <a:cxnLst/>
            <a:rect l="l" t="t" r="r" b="b"/>
            <a:pathLst>
              <a:path w="4284650" h="2310131">
                <a:moveTo>
                  <a:pt x="4284650" y="0"/>
                </a:moveTo>
                <a:lnTo>
                  <a:pt x="0" y="0"/>
                </a:lnTo>
                <a:lnTo>
                  <a:pt x="0" y="2310130"/>
                </a:lnTo>
                <a:lnTo>
                  <a:pt x="4284650" y="2310130"/>
                </a:lnTo>
                <a:lnTo>
                  <a:pt x="4284650" y="0"/>
                </a:lnTo>
                <a:close/>
              </a:path>
            </a:pathLst>
          </a:custGeom>
          <a:blipFill>
            <a:blip r:embed="rId3">
              <a:alphaModFix amt="71000"/>
            </a:blip>
            <a:stretch>
              <a:fillRect/>
            </a:stretch>
          </a:blipFill>
        </p:spPr>
        <p:txBody>
          <a:bodyPr/>
          <a:lstStyle/>
          <a:p>
            <a:endParaRPr lang="en-GB"/>
          </a:p>
        </p:txBody>
      </p:sp>
      <p:sp>
        <p:nvSpPr>
          <p:cNvPr id="5" name="TextBox 5"/>
          <p:cNvSpPr txBox="1"/>
          <p:nvPr/>
        </p:nvSpPr>
        <p:spPr>
          <a:xfrm>
            <a:off x="3737749" y="1159039"/>
            <a:ext cx="11234672" cy="1127759"/>
          </a:xfrm>
          <a:prstGeom prst="rect">
            <a:avLst/>
          </a:prstGeom>
        </p:spPr>
        <p:txBody>
          <a:bodyPr lIns="0" tIns="0" rIns="0" bIns="0" rtlCol="0" anchor="t">
            <a:spAutoFit/>
          </a:bodyPr>
          <a:lstStyle/>
          <a:p>
            <a:pPr marL="0" lvl="0" indent="0" algn="ctr">
              <a:lnSpc>
                <a:spcPts val="9240"/>
              </a:lnSpc>
              <a:spcBef>
                <a:spcPct val="0"/>
              </a:spcBef>
            </a:pPr>
            <a:r>
              <a:rPr lang="en-US" sz="6600" b="1">
                <a:solidFill>
                  <a:srgbClr val="FFFFFF"/>
                </a:solidFill>
                <a:latin typeface="TT Hoves Bold"/>
                <a:ea typeface="TT Hoves Bold"/>
                <a:cs typeface="TT Hoves Bold"/>
                <a:sym typeface="TT Hoves Bold"/>
              </a:rPr>
              <a:t>PROBLEM STATEMENT</a:t>
            </a:r>
          </a:p>
        </p:txBody>
      </p:sp>
      <p:sp>
        <p:nvSpPr>
          <p:cNvPr id="6" name="TextBox 6"/>
          <p:cNvSpPr txBox="1"/>
          <p:nvPr/>
        </p:nvSpPr>
        <p:spPr>
          <a:xfrm>
            <a:off x="1028700" y="2653248"/>
            <a:ext cx="16652771" cy="4372094"/>
          </a:xfrm>
          <a:prstGeom prst="rect">
            <a:avLst/>
          </a:prstGeom>
        </p:spPr>
        <p:txBody>
          <a:bodyPr lIns="0" tIns="0" rIns="0" bIns="0" rtlCol="0" anchor="t">
            <a:spAutoFit/>
          </a:bodyPr>
          <a:lstStyle/>
          <a:p>
            <a:pPr algn="just">
              <a:lnSpc>
                <a:spcPts val="4341"/>
              </a:lnSpc>
            </a:pPr>
            <a:endParaRPr dirty="0"/>
          </a:p>
          <a:p>
            <a:pPr lvl="0" algn="just">
              <a:lnSpc>
                <a:spcPts val="4341"/>
              </a:lnSpc>
              <a:spcBef>
                <a:spcPct val="0"/>
              </a:spcBef>
            </a:pPr>
            <a:r>
              <a:rPr lang="en-US" sz="3101" dirty="0">
                <a:solidFill>
                  <a:srgbClr val="FFFFFF"/>
                </a:solidFill>
                <a:latin typeface="TT Hoves"/>
                <a:ea typeface="TT Hoves"/>
                <a:cs typeface="TT Hoves"/>
                <a:sym typeface="TT Hoves"/>
              </a:rPr>
              <a:t>One of the serious environmental issues that affect ecosystems, biodiversity, and the health of the population is water pollution. Water sources are becoming increasingly polluted due to industrial effluent, agricultural runoff, and the pace of urbanization. Large-scale, long-term water quality measurement is required for sustainable water resource management. However, manual sampling and laboratory analysis, which are costly and time-consuming, form the basis of conventional methods. Moreover, the temporal and spatial scales of these methods are limited. Therefore, there is a large gap in the sustainable measurement of water pollution.</a:t>
            </a:r>
          </a:p>
        </p:txBody>
      </p:sp>
      <p:sp>
        <p:nvSpPr>
          <p:cNvPr id="7" name="Freeform 7"/>
          <p:cNvSpPr/>
          <p:nvPr/>
        </p:nvSpPr>
        <p:spPr>
          <a:xfrm>
            <a:off x="-223821" y="430381"/>
            <a:ext cx="6058924" cy="598319"/>
          </a:xfrm>
          <a:custGeom>
            <a:avLst/>
            <a:gdLst/>
            <a:ahLst/>
            <a:cxnLst/>
            <a:rect l="l" t="t" r="r" b="b"/>
            <a:pathLst>
              <a:path w="6058924" h="598319">
                <a:moveTo>
                  <a:pt x="0" y="0"/>
                </a:moveTo>
                <a:lnTo>
                  <a:pt x="6058924" y="0"/>
                </a:lnTo>
                <a:lnTo>
                  <a:pt x="6058924" y="598319"/>
                </a:lnTo>
                <a:lnTo>
                  <a:pt x="0" y="598319"/>
                </a:lnTo>
                <a:lnTo>
                  <a:pt x="0" y="0"/>
                </a:lnTo>
                <a:close/>
              </a:path>
            </a:pathLst>
          </a:custGeom>
          <a:blipFill>
            <a:blip r:embed="rId4"/>
            <a:stretch>
              <a:fillRect/>
            </a:stretch>
          </a:blipFill>
        </p:spPr>
        <p:txBody>
          <a:bodyPr/>
          <a:lstStyle/>
          <a:p>
            <a:endParaRPr lang="en-GB"/>
          </a:p>
        </p:txBody>
      </p:sp>
      <p:sp>
        <p:nvSpPr>
          <p:cNvPr id="8" name="Freeform 8"/>
          <p:cNvSpPr/>
          <p:nvPr/>
        </p:nvSpPr>
        <p:spPr>
          <a:xfrm>
            <a:off x="15420191" y="324540"/>
            <a:ext cx="2533506" cy="810002"/>
          </a:xfrm>
          <a:custGeom>
            <a:avLst/>
            <a:gdLst/>
            <a:ahLst/>
            <a:cxnLst/>
            <a:rect l="l" t="t" r="r" b="b"/>
            <a:pathLst>
              <a:path w="2533506" h="810002">
                <a:moveTo>
                  <a:pt x="0" y="0"/>
                </a:moveTo>
                <a:lnTo>
                  <a:pt x="2533506" y="0"/>
                </a:lnTo>
                <a:lnTo>
                  <a:pt x="2533506" y="810001"/>
                </a:lnTo>
                <a:lnTo>
                  <a:pt x="0" y="810001"/>
                </a:lnTo>
                <a:lnTo>
                  <a:pt x="0" y="0"/>
                </a:lnTo>
                <a:close/>
              </a:path>
            </a:pathLst>
          </a:custGeom>
          <a:blipFill>
            <a:blip r:embed="rId5"/>
            <a:stretch>
              <a:fillRect t="-6960"/>
            </a:stretch>
          </a:blipFill>
        </p:spPr>
        <p:txBody>
          <a:bodyPr/>
          <a:lstStyle/>
          <a:p>
            <a:endParaRPr 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7999" b="-8000"/>
            </a:stretch>
          </a:blipFill>
        </p:spPr>
        <p:txBody>
          <a:bodyPr/>
          <a:lstStyle/>
          <a:p>
            <a:endParaRPr lang="en-GB"/>
          </a:p>
        </p:txBody>
      </p:sp>
      <p:grpSp>
        <p:nvGrpSpPr>
          <p:cNvPr id="3" name="Group 3"/>
          <p:cNvGrpSpPr/>
          <p:nvPr/>
        </p:nvGrpSpPr>
        <p:grpSpPr>
          <a:xfrm>
            <a:off x="1890031" y="2210041"/>
            <a:ext cx="6802378" cy="6802378"/>
            <a:chOff x="0" y="0"/>
            <a:chExt cx="812800" cy="812800"/>
          </a:xfrm>
        </p:grpSpPr>
        <p:sp>
          <p:nvSpPr>
            <p:cNvPr id="4" name="Freeform 4"/>
            <p:cNvSpPr/>
            <p:nvPr/>
          </p:nvSpPr>
          <p:spPr>
            <a:xfrm>
              <a:off x="0" y="0"/>
              <a:ext cx="812800" cy="812800"/>
            </a:xfrm>
            <a:custGeom>
              <a:avLst/>
              <a:gdLst/>
              <a:ahLst/>
              <a:cxnLst/>
              <a:rect l="l" t="t" r="r" b="b"/>
              <a:pathLst>
                <a:path w="812800" h="812800">
                  <a:moveTo>
                    <a:pt x="26177" y="0"/>
                  </a:moveTo>
                  <a:lnTo>
                    <a:pt x="786623" y="0"/>
                  </a:lnTo>
                  <a:cubicBezTo>
                    <a:pt x="801080" y="0"/>
                    <a:pt x="812800" y="11720"/>
                    <a:pt x="812800" y="26177"/>
                  </a:cubicBezTo>
                  <a:lnTo>
                    <a:pt x="812800" y="786623"/>
                  </a:lnTo>
                  <a:cubicBezTo>
                    <a:pt x="812800" y="801080"/>
                    <a:pt x="801080" y="812800"/>
                    <a:pt x="786623" y="812800"/>
                  </a:cubicBezTo>
                  <a:lnTo>
                    <a:pt x="26177" y="812800"/>
                  </a:lnTo>
                  <a:cubicBezTo>
                    <a:pt x="11720" y="812800"/>
                    <a:pt x="0" y="801080"/>
                    <a:pt x="0" y="786623"/>
                  </a:cubicBezTo>
                  <a:lnTo>
                    <a:pt x="0" y="26177"/>
                  </a:lnTo>
                  <a:cubicBezTo>
                    <a:pt x="0" y="11720"/>
                    <a:pt x="11720" y="0"/>
                    <a:pt x="26177" y="0"/>
                  </a:cubicBezTo>
                  <a:close/>
                </a:path>
              </a:pathLst>
            </a:custGeom>
            <a:blipFill>
              <a:blip r:embed="rId3"/>
              <a:stretch>
                <a:fillRect l="-25136" r="-25136"/>
              </a:stretch>
            </a:blipFill>
          </p:spPr>
          <p:txBody>
            <a:bodyPr/>
            <a:lstStyle/>
            <a:p>
              <a:endParaRPr lang="en-GB"/>
            </a:p>
          </p:txBody>
        </p:sp>
      </p:grpSp>
      <p:sp>
        <p:nvSpPr>
          <p:cNvPr id="5" name="Freeform 5"/>
          <p:cNvSpPr/>
          <p:nvPr/>
        </p:nvSpPr>
        <p:spPr>
          <a:xfrm>
            <a:off x="-1042240" y="9507719"/>
            <a:ext cx="12098291" cy="901873"/>
          </a:xfrm>
          <a:custGeom>
            <a:avLst/>
            <a:gdLst/>
            <a:ahLst/>
            <a:cxnLst/>
            <a:rect l="l" t="t" r="r" b="b"/>
            <a:pathLst>
              <a:path w="12098291" h="901873">
                <a:moveTo>
                  <a:pt x="0" y="0"/>
                </a:moveTo>
                <a:lnTo>
                  <a:pt x="12098291" y="0"/>
                </a:lnTo>
                <a:lnTo>
                  <a:pt x="12098291" y="901872"/>
                </a:lnTo>
                <a:lnTo>
                  <a:pt x="0" y="9018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6" name="Freeform 6"/>
          <p:cNvSpPr/>
          <p:nvPr/>
        </p:nvSpPr>
        <p:spPr>
          <a:xfrm>
            <a:off x="8328129" y="9507719"/>
            <a:ext cx="12098291" cy="901873"/>
          </a:xfrm>
          <a:custGeom>
            <a:avLst/>
            <a:gdLst/>
            <a:ahLst/>
            <a:cxnLst/>
            <a:rect l="l" t="t" r="r" b="b"/>
            <a:pathLst>
              <a:path w="12098291" h="901873">
                <a:moveTo>
                  <a:pt x="0" y="0"/>
                </a:moveTo>
                <a:lnTo>
                  <a:pt x="12098291" y="0"/>
                </a:lnTo>
                <a:lnTo>
                  <a:pt x="12098291" y="901872"/>
                </a:lnTo>
                <a:lnTo>
                  <a:pt x="0" y="9018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7" name="Freeform 7"/>
          <p:cNvSpPr/>
          <p:nvPr/>
        </p:nvSpPr>
        <p:spPr>
          <a:xfrm>
            <a:off x="-260501" y="332855"/>
            <a:ext cx="6013666" cy="593849"/>
          </a:xfrm>
          <a:custGeom>
            <a:avLst/>
            <a:gdLst/>
            <a:ahLst/>
            <a:cxnLst/>
            <a:rect l="l" t="t" r="r" b="b"/>
            <a:pathLst>
              <a:path w="6013666" h="593849">
                <a:moveTo>
                  <a:pt x="0" y="0"/>
                </a:moveTo>
                <a:lnTo>
                  <a:pt x="6013665" y="0"/>
                </a:lnTo>
                <a:lnTo>
                  <a:pt x="6013665" y="593849"/>
                </a:lnTo>
                <a:lnTo>
                  <a:pt x="0" y="593849"/>
                </a:lnTo>
                <a:lnTo>
                  <a:pt x="0" y="0"/>
                </a:lnTo>
                <a:close/>
              </a:path>
            </a:pathLst>
          </a:custGeom>
          <a:blipFill>
            <a:blip r:embed="rId6"/>
            <a:stretch>
              <a:fillRect/>
            </a:stretch>
          </a:blipFill>
        </p:spPr>
        <p:txBody>
          <a:bodyPr/>
          <a:lstStyle/>
          <a:p>
            <a:endParaRPr lang="en-GB"/>
          </a:p>
        </p:txBody>
      </p:sp>
      <p:sp>
        <p:nvSpPr>
          <p:cNvPr id="8" name="Freeform 8"/>
          <p:cNvSpPr/>
          <p:nvPr/>
        </p:nvSpPr>
        <p:spPr>
          <a:xfrm>
            <a:off x="13181148" y="302540"/>
            <a:ext cx="4560108" cy="1248330"/>
          </a:xfrm>
          <a:custGeom>
            <a:avLst/>
            <a:gdLst/>
            <a:ahLst/>
            <a:cxnLst/>
            <a:rect l="l" t="t" r="r" b="b"/>
            <a:pathLst>
              <a:path w="4560108" h="1248330">
                <a:moveTo>
                  <a:pt x="0" y="0"/>
                </a:moveTo>
                <a:lnTo>
                  <a:pt x="4560108" y="0"/>
                </a:lnTo>
                <a:lnTo>
                  <a:pt x="4560108" y="1248329"/>
                </a:lnTo>
                <a:lnTo>
                  <a:pt x="0" y="1248329"/>
                </a:lnTo>
                <a:lnTo>
                  <a:pt x="0" y="0"/>
                </a:lnTo>
                <a:close/>
              </a:path>
            </a:pathLst>
          </a:custGeom>
          <a:blipFill>
            <a:blip r:embed="rId7"/>
            <a:stretch>
              <a:fillRect/>
            </a:stretch>
          </a:blipFill>
        </p:spPr>
        <p:txBody>
          <a:bodyPr/>
          <a:lstStyle/>
          <a:p>
            <a:endParaRPr lang="en-GB"/>
          </a:p>
        </p:txBody>
      </p:sp>
      <p:sp>
        <p:nvSpPr>
          <p:cNvPr id="9" name="TextBox 9"/>
          <p:cNvSpPr txBox="1"/>
          <p:nvPr/>
        </p:nvSpPr>
        <p:spPr>
          <a:xfrm>
            <a:off x="10330669" y="2032186"/>
            <a:ext cx="6447587" cy="884753"/>
          </a:xfrm>
          <a:prstGeom prst="rect">
            <a:avLst/>
          </a:prstGeom>
        </p:spPr>
        <p:txBody>
          <a:bodyPr lIns="0" tIns="0" rIns="0" bIns="0" rtlCol="0" anchor="t">
            <a:spAutoFit/>
          </a:bodyPr>
          <a:lstStyle/>
          <a:p>
            <a:pPr marL="0" lvl="0" indent="0" algn="l">
              <a:lnSpc>
                <a:spcPts val="6852"/>
              </a:lnSpc>
            </a:pPr>
            <a:r>
              <a:rPr lang="en-US" sz="6117" b="1">
                <a:solidFill>
                  <a:srgbClr val="00578F"/>
                </a:solidFill>
                <a:latin typeface="TT Hoves Bold"/>
                <a:ea typeface="TT Hoves Bold"/>
                <a:cs typeface="TT Hoves Bold"/>
                <a:sym typeface="TT Hoves Bold"/>
              </a:rPr>
              <a:t>Our Solution</a:t>
            </a:r>
          </a:p>
        </p:txBody>
      </p:sp>
      <p:sp>
        <p:nvSpPr>
          <p:cNvPr id="10" name="TextBox 10"/>
          <p:cNvSpPr txBox="1"/>
          <p:nvPr/>
        </p:nvSpPr>
        <p:spPr>
          <a:xfrm>
            <a:off x="9613917" y="3114449"/>
            <a:ext cx="7752575" cy="5933612"/>
          </a:xfrm>
          <a:prstGeom prst="rect">
            <a:avLst/>
          </a:prstGeom>
        </p:spPr>
        <p:txBody>
          <a:bodyPr wrap="square" lIns="0" tIns="0" rIns="0" bIns="0" rtlCol="0" anchor="t">
            <a:spAutoFit/>
          </a:bodyPr>
          <a:lstStyle/>
          <a:p>
            <a:pPr algn="just">
              <a:lnSpc>
                <a:spcPts val="3079"/>
              </a:lnSpc>
            </a:pPr>
            <a:r>
              <a:rPr lang="en-US" sz="2199" dirty="0">
                <a:solidFill>
                  <a:srgbClr val="031927"/>
                </a:solidFill>
                <a:latin typeface="TT Hoves"/>
                <a:ea typeface="TT Hoves"/>
                <a:cs typeface="TT Hoves"/>
                <a:sym typeface="TT Hoves"/>
              </a:rPr>
              <a:t>We developed a satellite water pollution detection system that enables comprehensive and continuous testing to move past the limitations of traditional water quality testing. Critical water quality parameters such as turbidity, chlorophyll concentration, and organic material estimates are calculated by the system using Sentinel-2 multispectral band data. To improve the model’s ability to distinguish between pure and polluted water bodies, complex spectral features and engineered features are created. These features are used to train a machine learning classification model that predicts the probability of pollution.</a:t>
            </a:r>
          </a:p>
          <a:p>
            <a:pPr algn="just">
              <a:lnSpc>
                <a:spcPts val="3079"/>
              </a:lnSpc>
            </a:pPr>
            <a:r>
              <a:rPr lang="en-US" sz="2199" dirty="0">
                <a:solidFill>
                  <a:srgbClr val="031927"/>
                </a:solidFill>
                <a:latin typeface="TT Hoves"/>
                <a:ea typeface="TT Hoves"/>
                <a:cs typeface="TT Hoves"/>
                <a:sym typeface="TT Hoves"/>
              </a:rPr>
              <a:t>The solution is implemented using a Flask API, providing users with the capability to input spectral band values and receive real-time pollution predictions. This approach fosters sustainable water resource management while ensuring scalability, viability, and automation.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GB"/>
          </a:p>
        </p:txBody>
      </p:sp>
      <p:sp>
        <p:nvSpPr>
          <p:cNvPr id="3" name="Freeform 3"/>
          <p:cNvSpPr/>
          <p:nvPr/>
        </p:nvSpPr>
        <p:spPr>
          <a:xfrm>
            <a:off x="-1767569" y="8763136"/>
            <a:ext cx="4602926" cy="1816064"/>
          </a:xfrm>
          <a:custGeom>
            <a:avLst/>
            <a:gdLst/>
            <a:ahLst/>
            <a:cxnLst/>
            <a:rect l="l" t="t" r="r" b="b"/>
            <a:pathLst>
              <a:path w="4602926" h="1816064">
                <a:moveTo>
                  <a:pt x="0" y="0"/>
                </a:moveTo>
                <a:lnTo>
                  <a:pt x="4602926" y="0"/>
                </a:lnTo>
                <a:lnTo>
                  <a:pt x="4602926" y="1816064"/>
                </a:lnTo>
                <a:lnTo>
                  <a:pt x="0" y="1816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4" name="Freeform 4"/>
          <p:cNvSpPr/>
          <p:nvPr/>
        </p:nvSpPr>
        <p:spPr>
          <a:xfrm>
            <a:off x="15560662" y="8465921"/>
            <a:ext cx="5356238" cy="2113279"/>
          </a:xfrm>
          <a:custGeom>
            <a:avLst/>
            <a:gdLst/>
            <a:ahLst/>
            <a:cxnLst/>
            <a:rect l="l" t="t" r="r" b="b"/>
            <a:pathLst>
              <a:path w="5356238" h="2113279">
                <a:moveTo>
                  <a:pt x="0" y="0"/>
                </a:moveTo>
                <a:lnTo>
                  <a:pt x="5356238" y="0"/>
                </a:lnTo>
                <a:lnTo>
                  <a:pt x="5356238" y="2113279"/>
                </a:lnTo>
                <a:lnTo>
                  <a:pt x="0" y="21132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5" name="Freeform 5"/>
          <p:cNvSpPr/>
          <p:nvPr/>
        </p:nvSpPr>
        <p:spPr>
          <a:xfrm>
            <a:off x="-693640" y="297510"/>
            <a:ext cx="6371593" cy="629195"/>
          </a:xfrm>
          <a:custGeom>
            <a:avLst/>
            <a:gdLst/>
            <a:ahLst/>
            <a:cxnLst/>
            <a:rect l="l" t="t" r="r" b="b"/>
            <a:pathLst>
              <a:path w="6371593" h="629195">
                <a:moveTo>
                  <a:pt x="0" y="0"/>
                </a:moveTo>
                <a:lnTo>
                  <a:pt x="6371592" y="0"/>
                </a:lnTo>
                <a:lnTo>
                  <a:pt x="6371592" y="629194"/>
                </a:lnTo>
                <a:lnTo>
                  <a:pt x="0" y="629194"/>
                </a:lnTo>
                <a:lnTo>
                  <a:pt x="0" y="0"/>
                </a:lnTo>
                <a:close/>
              </a:path>
            </a:pathLst>
          </a:custGeom>
          <a:blipFill>
            <a:blip r:embed="rId5"/>
            <a:stretch>
              <a:fillRect/>
            </a:stretch>
          </a:blipFill>
        </p:spPr>
        <p:txBody>
          <a:bodyPr/>
          <a:lstStyle/>
          <a:p>
            <a:endParaRPr lang="en-GB"/>
          </a:p>
        </p:txBody>
      </p:sp>
      <p:sp>
        <p:nvSpPr>
          <p:cNvPr id="6" name="Freeform 6"/>
          <p:cNvSpPr/>
          <p:nvPr/>
        </p:nvSpPr>
        <p:spPr>
          <a:xfrm>
            <a:off x="14103169" y="332855"/>
            <a:ext cx="3714860" cy="1187699"/>
          </a:xfrm>
          <a:custGeom>
            <a:avLst/>
            <a:gdLst/>
            <a:ahLst/>
            <a:cxnLst/>
            <a:rect l="l" t="t" r="r" b="b"/>
            <a:pathLst>
              <a:path w="3714860" h="1187699">
                <a:moveTo>
                  <a:pt x="0" y="0"/>
                </a:moveTo>
                <a:lnTo>
                  <a:pt x="3714860" y="0"/>
                </a:lnTo>
                <a:lnTo>
                  <a:pt x="3714860" y="1187699"/>
                </a:lnTo>
                <a:lnTo>
                  <a:pt x="0" y="1187699"/>
                </a:lnTo>
                <a:lnTo>
                  <a:pt x="0" y="0"/>
                </a:lnTo>
                <a:close/>
              </a:path>
            </a:pathLst>
          </a:custGeom>
          <a:blipFill>
            <a:blip r:embed="rId6"/>
            <a:stretch>
              <a:fillRect t="-6960"/>
            </a:stretch>
          </a:blipFill>
        </p:spPr>
        <p:txBody>
          <a:bodyPr/>
          <a:lstStyle/>
          <a:p>
            <a:endParaRPr lang="en-GB"/>
          </a:p>
        </p:txBody>
      </p:sp>
      <p:sp>
        <p:nvSpPr>
          <p:cNvPr id="8" name="TextBox 8"/>
          <p:cNvSpPr txBox="1"/>
          <p:nvPr/>
        </p:nvSpPr>
        <p:spPr>
          <a:xfrm>
            <a:off x="5191168" y="825483"/>
            <a:ext cx="7508620" cy="1085850"/>
          </a:xfrm>
          <a:prstGeom prst="rect">
            <a:avLst/>
          </a:prstGeom>
        </p:spPr>
        <p:txBody>
          <a:bodyPr lIns="0" tIns="0" rIns="0" bIns="0" rtlCol="0" anchor="t">
            <a:spAutoFit/>
          </a:bodyPr>
          <a:lstStyle/>
          <a:p>
            <a:pPr marL="0" lvl="0" indent="0" algn="l">
              <a:lnSpc>
                <a:spcPts val="8400"/>
              </a:lnSpc>
            </a:pPr>
            <a:r>
              <a:rPr lang="en-US" sz="7500" b="1">
                <a:solidFill>
                  <a:srgbClr val="FFFFFF"/>
                </a:solidFill>
                <a:latin typeface="TT Hoves Bold"/>
                <a:ea typeface="TT Hoves Bold"/>
                <a:cs typeface="TT Hoves Bold"/>
                <a:sym typeface="TT Hoves Bold"/>
              </a:rPr>
              <a:t>ARCHITECTURE</a:t>
            </a:r>
          </a:p>
        </p:txBody>
      </p:sp>
      <p:pic>
        <p:nvPicPr>
          <p:cNvPr id="10" name="Picture 9">
            <a:extLst>
              <a:ext uri="{FF2B5EF4-FFF2-40B4-BE49-F238E27FC236}">
                <a16:creationId xmlns:a16="http://schemas.microsoft.com/office/drawing/2014/main" id="{B6524E0C-EFB3-83E5-3B1F-00B9985AF0F1}"/>
              </a:ext>
            </a:extLst>
          </p:cNvPr>
          <p:cNvPicPr>
            <a:picLocks noChangeAspect="1"/>
          </p:cNvPicPr>
          <p:nvPr/>
        </p:nvPicPr>
        <p:blipFill>
          <a:blip r:embed="rId7">
            <a:extLst>
              <a:ext uri="{28A0092B-C50C-407E-A947-70E740481C1C}">
                <a14:useLocalDpi xmlns:a14="http://schemas.microsoft.com/office/drawing/2010/main" val="0"/>
              </a:ext>
            </a:extLst>
          </a:blip>
          <a:srcRect t="18447" b="7372"/>
          <a:stretch>
            <a:fillRect/>
          </a:stretch>
        </p:blipFill>
        <p:spPr>
          <a:xfrm>
            <a:off x="1882810" y="2616580"/>
            <a:ext cx="14630400" cy="624012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GB"/>
          </a:p>
        </p:txBody>
      </p:sp>
      <p:sp>
        <p:nvSpPr>
          <p:cNvPr id="3" name="Freeform 3"/>
          <p:cNvSpPr/>
          <p:nvPr/>
        </p:nvSpPr>
        <p:spPr>
          <a:xfrm>
            <a:off x="-1808022" y="8560882"/>
            <a:ext cx="3686295" cy="1987520"/>
          </a:xfrm>
          <a:custGeom>
            <a:avLst/>
            <a:gdLst/>
            <a:ahLst/>
            <a:cxnLst/>
            <a:rect l="l" t="t" r="r" b="b"/>
            <a:pathLst>
              <a:path w="3686295" h="1987520">
                <a:moveTo>
                  <a:pt x="0" y="0"/>
                </a:moveTo>
                <a:lnTo>
                  <a:pt x="3686296" y="0"/>
                </a:lnTo>
                <a:lnTo>
                  <a:pt x="3686296" y="1987519"/>
                </a:lnTo>
                <a:lnTo>
                  <a:pt x="0" y="1987519"/>
                </a:lnTo>
                <a:lnTo>
                  <a:pt x="0" y="0"/>
                </a:lnTo>
                <a:close/>
              </a:path>
            </a:pathLst>
          </a:custGeom>
          <a:blipFill>
            <a:blip r:embed="rId3">
              <a:alphaModFix amt="71000"/>
            </a:blip>
            <a:stretch>
              <a:fillRect/>
            </a:stretch>
          </a:blipFill>
        </p:spPr>
        <p:txBody>
          <a:bodyPr/>
          <a:lstStyle/>
          <a:p>
            <a:endParaRPr lang="en-GB"/>
          </a:p>
        </p:txBody>
      </p:sp>
      <p:sp>
        <p:nvSpPr>
          <p:cNvPr id="4" name="Freeform 4"/>
          <p:cNvSpPr/>
          <p:nvPr/>
        </p:nvSpPr>
        <p:spPr>
          <a:xfrm flipH="1">
            <a:off x="15620542" y="8135382"/>
            <a:ext cx="4475480" cy="2413020"/>
          </a:xfrm>
          <a:custGeom>
            <a:avLst/>
            <a:gdLst/>
            <a:ahLst/>
            <a:cxnLst/>
            <a:rect l="l" t="t" r="r" b="b"/>
            <a:pathLst>
              <a:path w="4475480" h="2413020">
                <a:moveTo>
                  <a:pt x="4475480" y="0"/>
                </a:moveTo>
                <a:lnTo>
                  <a:pt x="0" y="0"/>
                </a:lnTo>
                <a:lnTo>
                  <a:pt x="0" y="2413019"/>
                </a:lnTo>
                <a:lnTo>
                  <a:pt x="4475480" y="2413019"/>
                </a:lnTo>
                <a:lnTo>
                  <a:pt x="4475480" y="0"/>
                </a:lnTo>
                <a:close/>
              </a:path>
            </a:pathLst>
          </a:custGeom>
          <a:blipFill>
            <a:blip r:embed="rId3">
              <a:alphaModFix amt="71000"/>
            </a:blip>
            <a:stretch>
              <a:fillRect/>
            </a:stretch>
          </a:blipFill>
        </p:spPr>
        <p:txBody>
          <a:bodyPr/>
          <a:lstStyle/>
          <a:p>
            <a:endParaRPr lang="en-GB"/>
          </a:p>
        </p:txBody>
      </p:sp>
      <p:sp>
        <p:nvSpPr>
          <p:cNvPr id="5" name="Freeform 5"/>
          <p:cNvSpPr/>
          <p:nvPr/>
        </p:nvSpPr>
        <p:spPr>
          <a:xfrm>
            <a:off x="13497310" y="600762"/>
            <a:ext cx="4246463" cy="1162469"/>
          </a:xfrm>
          <a:custGeom>
            <a:avLst/>
            <a:gdLst/>
            <a:ahLst/>
            <a:cxnLst/>
            <a:rect l="l" t="t" r="r" b="b"/>
            <a:pathLst>
              <a:path w="4246463" h="1162469">
                <a:moveTo>
                  <a:pt x="0" y="0"/>
                </a:moveTo>
                <a:lnTo>
                  <a:pt x="4246463" y="0"/>
                </a:lnTo>
                <a:lnTo>
                  <a:pt x="4246463" y="1162469"/>
                </a:lnTo>
                <a:lnTo>
                  <a:pt x="0" y="1162469"/>
                </a:lnTo>
                <a:lnTo>
                  <a:pt x="0" y="0"/>
                </a:lnTo>
                <a:close/>
              </a:path>
            </a:pathLst>
          </a:custGeom>
          <a:blipFill>
            <a:blip r:embed="rId4"/>
            <a:stretch>
              <a:fillRect/>
            </a:stretch>
          </a:blipFill>
        </p:spPr>
        <p:txBody>
          <a:bodyPr/>
          <a:lstStyle/>
          <a:p>
            <a:endParaRPr lang="en-GB"/>
          </a:p>
        </p:txBody>
      </p:sp>
      <p:sp>
        <p:nvSpPr>
          <p:cNvPr id="6" name="TextBox 6"/>
          <p:cNvSpPr txBox="1"/>
          <p:nvPr/>
        </p:nvSpPr>
        <p:spPr>
          <a:xfrm>
            <a:off x="4302705" y="314325"/>
            <a:ext cx="8419268" cy="1285875"/>
          </a:xfrm>
          <a:prstGeom prst="rect">
            <a:avLst/>
          </a:prstGeom>
        </p:spPr>
        <p:txBody>
          <a:bodyPr lIns="0" tIns="0" rIns="0" bIns="0" rtlCol="0" anchor="t">
            <a:spAutoFit/>
          </a:bodyPr>
          <a:lstStyle/>
          <a:p>
            <a:pPr algn="ctr">
              <a:lnSpc>
                <a:spcPts val="10500"/>
              </a:lnSpc>
              <a:spcBef>
                <a:spcPct val="0"/>
              </a:spcBef>
            </a:pPr>
            <a:r>
              <a:rPr lang="en-US" sz="7500" b="1">
                <a:solidFill>
                  <a:srgbClr val="FFFFFF"/>
                </a:solidFill>
                <a:latin typeface="TT Hoves Bold"/>
                <a:ea typeface="TT Hoves Bold"/>
                <a:cs typeface="TT Hoves Bold"/>
                <a:sym typeface="TT Hoves Bold"/>
              </a:rPr>
              <a:t>Work Flow</a:t>
            </a:r>
          </a:p>
        </p:txBody>
      </p:sp>
      <p:sp>
        <p:nvSpPr>
          <p:cNvPr id="7" name="Freeform 7"/>
          <p:cNvSpPr/>
          <p:nvPr/>
        </p:nvSpPr>
        <p:spPr>
          <a:xfrm>
            <a:off x="-693640" y="297510"/>
            <a:ext cx="6371593" cy="629195"/>
          </a:xfrm>
          <a:custGeom>
            <a:avLst/>
            <a:gdLst/>
            <a:ahLst/>
            <a:cxnLst/>
            <a:rect l="l" t="t" r="r" b="b"/>
            <a:pathLst>
              <a:path w="6371593" h="629195">
                <a:moveTo>
                  <a:pt x="0" y="0"/>
                </a:moveTo>
                <a:lnTo>
                  <a:pt x="6371592" y="0"/>
                </a:lnTo>
                <a:lnTo>
                  <a:pt x="6371592" y="629194"/>
                </a:lnTo>
                <a:lnTo>
                  <a:pt x="0" y="629194"/>
                </a:lnTo>
                <a:lnTo>
                  <a:pt x="0" y="0"/>
                </a:lnTo>
                <a:close/>
              </a:path>
            </a:pathLst>
          </a:custGeom>
          <a:blipFill>
            <a:blip r:embed="rId5"/>
            <a:stretch>
              <a:fillRect/>
            </a:stretch>
          </a:blipFill>
        </p:spPr>
        <p:txBody>
          <a:bodyPr/>
          <a:lstStyle/>
          <a:p>
            <a:endParaRPr lang="en-GB"/>
          </a:p>
        </p:txBody>
      </p:sp>
      <p:pic>
        <p:nvPicPr>
          <p:cNvPr id="13" name="Picture 12">
            <a:extLst>
              <a:ext uri="{FF2B5EF4-FFF2-40B4-BE49-F238E27FC236}">
                <a16:creationId xmlns:a16="http://schemas.microsoft.com/office/drawing/2014/main" id="{016964EE-2CE2-2887-DD58-246ABFCF1A8E}"/>
              </a:ext>
            </a:extLst>
          </p:cNvPr>
          <p:cNvPicPr>
            <a:picLocks noChangeAspect="1"/>
          </p:cNvPicPr>
          <p:nvPr/>
        </p:nvPicPr>
        <p:blipFill>
          <a:blip r:embed="rId6">
            <a:extLst>
              <a:ext uri="{28A0092B-C50C-407E-A947-70E740481C1C}">
                <a14:useLocalDpi xmlns:a14="http://schemas.microsoft.com/office/drawing/2010/main" val="0"/>
              </a:ext>
            </a:extLst>
          </a:blip>
          <a:srcRect t="13672" b="6386"/>
          <a:stretch>
            <a:fillRect/>
          </a:stretch>
        </p:blipFill>
        <p:spPr>
          <a:xfrm>
            <a:off x="1676400" y="1938374"/>
            <a:ext cx="14630400" cy="779720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2123"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7999" b="-8000"/>
            </a:stretch>
          </a:blipFill>
        </p:spPr>
        <p:txBody>
          <a:bodyPr/>
          <a:lstStyle/>
          <a:p>
            <a:endParaRPr lang="en-GB"/>
          </a:p>
        </p:txBody>
      </p:sp>
      <p:sp>
        <p:nvSpPr>
          <p:cNvPr id="3" name="Freeform 3"/>
          <p:cNvSpPr/>
          <p:nvPr/>
        </p:nvSpPr>
        <p:spPr>
          <a:xfrm>
            <a:off x="-1042240" y="9507719"/>
            <a:ext cx="12098291" cy="901873"/>
          </a:xfrm>
          <a:custGeom>
            <a:avLst/>
            <a:gdLst/>
            <a:ahLst/>
            <a:cxnLst/>
            <a:rect l="l" t="t" r="r" b="b"/>
            <a:pathLst>
              <a:path w="12098291" h="901873">
                <a:moveTo>
                  <a:pt x="0" y="0"/>
                </a:moveTo>
                <a:lnTo>
                  <a:pt x="12098291" y="0"/>
                </a:lnTo>
                <a:lnTo>
                  <a:pt x="12098291" y="901872"/>
                </a:lnTo>
                <a:lnTo>
                  <a:pt x="0" y="9018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4" name="Freeform 4"/>
          <p:cNvSpPr/>
          <p:nvPr/>
        </p:nvSpPr>
        <p:spPr>
          <a:xfrm>
            <a:off x="8328129" y="9507719"/>
            <a:ext cx="12098291" cy="901873"/>
          </a:xfrm>
          <a:custGeom>
            <a:avLst/>
            <a:gdLst/>
            <a:ahLst/>
            <a:cxnLst/>
            <a:rect l="l" t="t" r="r" b="b"/>
            <a:pathLst>
              <a:path w="12098291" h="901873">
                <a:moveTo>
                  <a:pt x="0" y="0"/>
                </a:moveTo>
                <a:lnTo>
                  <a:pt x="12098291" y="0"/>
                </a:lnTo>
                <a:lnTo>
                  <a:pt x="12098291" y="901872"/>
                </a:lnTo>
                <a:lnTo>
                  <a:pt x="0" y="90187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5" name="Freeform 5"/>
          <p:cNvSpPr/>
          <p:nvPr/>
        </p:nvSpPr>
        <p:spPr>
          <a:xfrm>
            <a:off x="-747783" y="315632"/>
            <a:ext cx="7220944" cy="713068"/>
          </a:xfrm>
          <a:custGeom>
            <a:avLst/>
            <a:gdLst/>
            <a:ahLst/>
            <a:cxnLst/>
            <a:rect l="l" t="t" r="r" b="b"/>
            <a:pathLst>
              <a:path w="7220944" h="713068">
                <a:moveTo>
                  <a:pt x="0" y="0"/>
                </a:moveTo>
                <a:lnTo>
                  <a:pt x="7220944" y="0"/>
                </a:lnTo>
                <a:lnTo>
                  <a:pt x="7220944" y="713068"/>
                </a:lnTo>
                <a:lnTo>
                  <a:pt x="0" y="713068"/>
                </a:lnTo>
                <a:lnTo>
                  <a:pt x="0" y="0"/>
                </a:lnTo>
                <a:close/>
              </a:path>
            </a:pathLst>
          </a:custGeom>
          <a:blipFill>
            <a:blip r:embed="rId6"/>
            <a:stretch>
              <a:fillRect/>
            </a:stretch>
          </a:blipFill>
        </p:spPr>
        <p:txBody>
          <a:bodyPr/>
          <a:lstStyle/>
          <a:p>
            <a:endParaRPr lang="en-GB"/>
          </a:p>
        </p:txBody>
      </p:sp>
      <p:sp>
        <p:nvSpPr>
          <p:cNvPr id="6" name="TextBox 6"/>
          <p:cNvSpPr txBox="1"/>
          <p:nvPr/>
        </p:nvSpPr>
        <p:spPr>
          <a:xfrm>
            <a:off x="338319" y="1344332"/>
            <a:ext cx="17405454" cy="9541073"/>
          </a:xfrm>
          <a:prstGeom prst="rect">
            <a:avLst/>
          </a:prstGeom>
        </p:spPr>
        <p:txBody>
          <a:bodyPr wrap="square" lIns="0" tIns="0" rIns="0" bIns="0" rtlCol="0" anchor="t">
            <a:spAutoFit/>
          </a:bodyPr>
          <a:lstStyle/>
          <a:p>
            <a:endParaRPr lang="en-US" sz="3600" b="1" dirty="0"/>
          </a:p>
          <a:p>
            <a:r>
              <a:rPr lang="en-US" sz="3600" b="1" dirty="0"/>
              <a:t>Step 1: Satellite Data Acquisition</a:t>
            </a:r>
          </a:p>
          <a:p>
            <a:r>
              <a:rPr lang="en-US" sz="3600" dirty="0"/>
              <a:t>Sentinel-2 multispectral band data (B2, B3, B4, B5, B8) is collected using Google Earth Engine.</a:t>
            </a:r>
            <a:br>
              <a:rPr lang="en-US" sz="3600" dirty="0"/>
            </a:br>
            <a:r>
              <a:rPr lang="en-US" sz="3600" dirty="0"/>
              <a:t>Temporal information (Month) is also included to capture seasonal variations in water quality.</a:t>
            </a:r>
          </a:p>
          <a:p>
            <a:endParaRPr lang="en-US" sz="3600" dirty="0"/>
          </a:p>
          <a:p>
            <a:r>
              <a:rPr lang="en-US" sz="3600" b="1" dirty="0"/>
              <a:t>Step 2: Feature Engineering &amp; Index Computation</a:t>
            </a:r>
          </a:p>
          <a:p>
            <a:r>
              <a:rPr lang="en-US" sz="3600" dirty="0"/>
              <a:t>Raw spectral bands are transformed into meaningful water quality indicators.</a:t>
            </a:r>
          </a:p>
          <a:p>
            <a:r>
              <a:rPr lang="en-US" sz="3600" dirty="0"/>
              <a:t>This includes:</a:t>
            </a:r>
          </a:p>
          <a:p>
            <a:r>
              <a:rPr lang="en-US" sz="3600" dirty="0"/>
              <a:t>Water indices (NDWI, NDCI, SABI)</a:t>
            </a:r>
          </a:p>
          <a:p>
            <a:r>
              <a:rPr lang="en-US" sz="3600" dirty="0"/>
              <a:t>Turbidity and band ratios</a:t>
            </a:r>
          </a:p>
          <a:p>
            <a:r>
              <a:rPr lang="en-US" sz="3600" dirty="0"/>
              <a:t>Advanced spectral features (FAI, NDRE, WDRVI, NDRB)</a:t>
            </a:r>
          </a:p>
          <a:p>
            <a:r>
              <a:rPr lang="en-US" sz="3600" dirty="0"/>
              <a:t>Organic matter proxies (CDOM, BOD proxy)</a:t>
            </a:r>
          </a:p>
          <a:p>
            <a:r>
              <a:rPr lang="en-US" sz="3600" dirty="0"/>
              <a:t>Seasonal encoding (</a:t>
            </a:r>
            <a:r>
              <a:rPr lang="en-US" sz="3600" dirty="0" err="1"/>
              <a:t>sin_month</a:t>
            </a:r>
            <a:r>
              <a:rPr lang="en-US" sz="3600" dirty="0"/>
              <a:t>, </a:t>
            </a:r>
            <a:r>
              <a:rPr lang="en-US" sz="3600" dirty="0" err="1"/>
              <a:t>cos_month</a:t>
            </a:r>
            <a:r>
              <a:rPr lang="en-US" sz="3600" dirty="0"/>
              <a:t>)</a:t>
            </a:r>
          </a:p>
          <a:p>
            <a:r>
              <a:rPr lang="en-US" sz="3600" dirty="0"/>
              <a:t>Interaction and polynomial features</a:t>
            </a:r>
          </a:p>
          <a:p>
            <a:r>
              <a:rPr lang="en-US" sz="3600" dirty="0"/>
              <a:t>These engineered features help the model better distinguish polluted and clean water.</a:t>
            </a:r>
          </a:p>
          <a:p>
            <a:br>
              <a:rPr lang="en-US" sz="4000" dirty="0"/>
            </a:br>
            <a:endParaRPr lang="en-US" sz="4000" dirty="0"/>
          </a:p>
        </p:txBody>
      </p:sp>
      <p:sp>
        <p:nvSpPr>
          <p:cNvPr id="7" name="Freeform 7"/>
          <p:cNvSpPr/>
          <p:nvPr/>
        </p:nvSpPr>
        <p:spPr>
          <a:xfrm>
            <a:off x="13497310" y="600762"/>
            <a:ext cx="4246463" cy="1162469"/>
          </a:xfrm>
          <a:custGeom>
            <a:avLst/>
            <a:gdLst/>
            <a:ahLst/>
            <a:cxnLst/>
            <a:rect l="l" t="t" r="r" b="b"/>
            <a:pathLst>
              <a:path w="4246463" h="1162469">
                <a:moveTo>
                  <a:pt x="0" y="0"/>
                </a:moveTo>
                <a:lnTo>
                  <a:pt x="4246463" y="0"/>
                </a:lnTo>
                <a:lnTo>
                  <a:pt x="4246463" y="1162469"/>
                </a:lnTo>
                <a:lnTo>
                  <a:pt x="0" y="1162469"/>
                </a:lnTo>
                <a:lnTo>
                  <a:pt x="0" y="0"/>
                </a:lnTo>
                <a:close/>
              </a:path>
            </a:pathLst>
          </a:custGeom>
          <a:blipFill>
            <a:blip r:embed="rId7"/>
            <a:stretch>
              <a:fillRect/>
            </a:stretch>
          </a:blipFill>
        </p:spPr>
        <p:txBody>
          <a:bodyPr/>
          <a:lstStyle/>
          <a:p>
            <a:endParaRPr lang="en-GB"/>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GB"/>
          </a:p>
        </p:txBody>
      </p:sp>
      <p:sp>
        <p:nvSpPr>
          <p:cNvPr id="3" name="Freeform 3"/>
          <p:cNvSpPr/>
          <p:nvPr/>
        </p:nvSpPr>
        <p:spPr>
          <a:xfrm>
            <a:off x="-1808022" y="8273396"/>
            <a:ext cx="4219501" cy="2275005"/>
          </a:xfrm>
          <a:custGeom>
            <a:avLst/>
            <a:gdLst/>
            <a:ahLst/>
            <a:cxnLst/>
            <a:rect l="l" t="t" r="r" b="b"/>
            <a:pathLst>
              <a:path w="4219501" h="2275005">
                <a:moveTo>
                  <a:pt x="0" y="0"/>
                </a:moveTo>
                <a:lnTo>
                  <a:pt x="4219501" y="0"/>
                </a:lnTo>
                <a:lnTo>
                  <a:pt x="4219501" y="2275005"/>
                </a:lnTo>
                <a:lnTo>
                  <a:pt x="0" y="2275005"/>
                </a:lnTo>
                <a:lnTo>
                  <a:pt x="0" y="0"/>
                </a:lnTo>
                <a:close/>
              </a:path>
            </a:pathLst>
          </a:custGeom>
          <a:blipFill>
            <a:blip r:embed="rId3">
              <a:alphaModFix amt="71000"/>
            </a:blip>
            <a:stretch>
              <a:fillRect/>
            </a:stretch>
          </a:blipFill>
        </p:spPr>
        <p:txBody>
          <a:bodyPr/>
          <a:lstStyle/>
          <a:p>
            <a:endParaRPr lang="en-GB"/>
          </a:p>
        </p:txBody>
      </p:sp>
      <p:sp>
        <p:nvSpPr>
          <p:cNvPr id="4" name="Freeform 4"/>
          <p:cNvSpPr/>
          <p:nvPr/>
        </p:nvSpPr>
        <p:spPr>
          <a:xfrm flipH="1">
            <a:off x="16381013" y="8545401"/>
            <a:ext cx="3715009" cy="2003001"/>
          </a:xfrm>
          <a:custGeom>
            <a:avLst/>
            <a:gdLst/>
            <a:ahLst/>
            <a:cxnLst/>
            <a:rect l="l" t="t" r="r" b="b"/>
            <a:pathLst>
              <a:path w="3715009" h="2003001">
                <a:moveTo>
                  <a:pt x="3715009" y="0"/>
                </a:moveTo>
                <a:lnTo>
                  <a:pt x="0" y="0"/>
                </a:lnTo>
                <a:lnTo>
                  <a:pt x="0" y="2003000"/>
                </a:lnTo>
                <a:lnTo>
                  <a:pt x="3715009" y="2003000"/>
                </a:lnTo>
                <a:lnTo>
                  <a:pt x="3715009" y="0"/>
                </a:lnTo>
                <a:close/>
              </a:path>
            </a:pathLst>
          </a:custGeom>
          <a:blipFill>
            <a:blip r:embed="rId3">
              <a:alphaModFix amt="71000"/>
            </a:blip>
            <a:stretch>
              <a:fillRect/>
            </a:stretch>
          </a:blipFill>
        </p:spPr>
        <p:txBody>
          <a:bodyPr/>
          <a:lstStyle/>
          <a:p>
            <a:endParaRPr lang="en-GB"/>
          </a:p>
        </p:txBody>
      </p:sp>
      <p:sp>
        <p:nvSpPr>
          <p:cNvPr id="5" name="TextBox 5"/>
          <p:cNvSpPr txBox="1"/>
          <p:nvPr/>
        </p:nvSpPr>
        <p:spPr>
          <a:xfrm>
            <a:off x="2079382" y="1129044"/>
            <a:ext cx="16677857" cy="9120445"/>
          </a:xfrm>
          <a:prstGeom prst="rect">
            <a:avLst/>
          </a:prstGeom>
        </p:spPr>
        <p:txBody>
          <a:bodyPr lIns="0" tIns="0" rIns="0" bIns="0" rtlCol="0" anchor="t">
            <a:spAutoFit/>
          </a:bodyPr>
          <a:lstStyle/>
          <a:p>
            <a:endParaRPr lang="en-US" sz="3600" b="1" dirty="0">
              <a:solidFill>
                <a:schemeClr val="bg1"/>
              </a:solidFill>
            </a:endParaRPr>
          </a:p>
          <a:p>
            <a:r>
              <a:rPr lang="en-US" sz="3600" b="1" dirty="0">
                <a:solidFill>
                  <a:schemeClr val="bg1"/>
                </a:solidFill>
              </a:rPr>
              <a:t>Step 3: Model Training (Offline Phase)</a:t>
            </a:r>
          </a:p>
          <a:p>
            <a:r>
              <a:rPr lang="en-US" sz="3600" dirty="0">
                <a:solidFill>
                  <a:schemeClr val="bg1"/>
                </a:solidFill>
              </a:rPr>
              <a:t>The processed features are used to train a Machine Learning classification model.</a:t>
            </a:r>
          </a:p>
          <a:p>
            <a:r>
              <a:rPr lang="en-US" sz="3600" dirty="0">
                <a:solidFill>
                  <a:schemeClr val="bg1"/>
                </a:solidFill>
              </a:rPr>
              <a:t>Feature selection is finalized</a:t>
            </a:r>
          </a:p>
          <a:p>
            <a:r>
              <a:rPr lang="en-US" sz="3600" dirty="0">
                <a:solidFill>
                  <a:schemeClr val="bg1"/>
                </a:solidFill>
              </a:rPr>
              <a:t>Model is trained and tuned</a:t>
            </a:r>
          </a:p>
          <a:p>
            <a:r>
              <a:rPr lang="en-US" sz="3600" dirty="0">
                <a:solidFill>
                  <a:schemeClr val="bg1"/>
                </a:solidFill>
              </a:rPr>
              <a:t>Pollution probability prediction is enabled</a:t>
            </a:r>
          </a:p>
          <a:p>
            <a:r>
              <a:rPr lang="en-US" sz="3600" dirty="0">
                <a:solidFill>
                  <a:schemeClr val="bg1"/>
                </a:solidFill>
              </a:rPr>
              <a:t>Final trained model is saved as </a:t>
            </a:r>
            <a:r>
              <a:rPr lang="en-US" sz="3600" dirty="0" err="1">
                <a:solidFill>
                  <a:schemeClr val="bg1"/>
                </a:solidFill>
              </a:rPr>
              <a:t>water_pollution_model.pkl</a:t>
            </a:r>
            <a:endParaRPr lang="en-US" sz="3600" dirty="0">
              <a:solidFill>
                <a:schemeClr val="bg1"/>
              </a:solidFill>
            </a:endParaRPr>
          </a:p>
          <a:p>
            <a:endParaRPr lang="en-US" sz="3600" dirty="0">
              <a:solidFill>
                <a:schemeClr val="bg1"/>
              </a:solidFill>
            </a:endParaRPr>
          </a:p>
          <a:p>
            <a:r>
              <a:rPr lang="en-US" sz="3600" b="1" dirty="0">
                <a:solidFill>
                  <a:schemeClr val="bg1"/>
                </a:solidFill>
              </a:rPr>
              <a:t>Step 4: API-Based Prediction System</a:t>
            </a:r>
          </a:p>
          <a:p>
            <a:r>
              <a:rPr lang="en-US" sz="3600" dirty="0">
                <a:solidFill>
                  <a:schemeClr val="bg1"/>
                </a:solidFill>
              </a:rPr>
              <a:t>The trained model is deployed using a Flask API.</a:t>
            </a:r>
          </a:p>
          <a:p>
            <a:r>
              <a:rPr lang="en-US" sz="3600" dirty="0">
                <a:solidFill>
                  <a:schemeClr val="bg1"/>
                </a:solidFill>
              </a:rPr>
              <a:t>When a user sends band values and month to the /predict endpoint:</a:t>
            </a:r>
          </a:p>
          <a:p>
            <a:r>
              <a:rPr lang="en-US" sz="3600" dirty="0">
                <a:solidFill>
                  <a:schemeClr val="bg1"/>
                </a:solidFill>
              </a:rPr>
              <a:t>Input is validated</a:t>
            </a:r>
          </a:p>
          <a:p>
            <a:r>
              <a:rPr lang="en-US" sz="3600" dirty="0">
                <a:solidFill>
                  <a:schemeClr val="bg1"/>
                </a:solidFill>
              </a:rPr>
              <a:t>Features are generated dynamically</a:t>
            </a:r>
          </a:p>
          <a:p>
            <a:r>
              <a:rPr lang="en-US" sz="3600" dirty="0">
                <a:solidFill>
                  <a:schemeClr val="bg1"/>
                </a:solidFill>
              </a:rPr>
              <a:t>Data is arranged in the exact training order</a:t>
            </a:r>
          </a:p>
          <a:p>
            <a:endParaRPr lang="en-US" sz="3200" dirty="0">
              <a:solidFill>
                <a:schemeClr val="bg1"/>
              </a:solidFill>
            </a:endParaRPr>
          </a:p>
          <a:p>
            <a:pPr algn="just">
              <a:lnSpc>
                <a:spcPts val="3430"/>
              </a:lnSpc>
              <a:spcBef>
                <a:spcPct val="0"/>
              </a:spcBef>
            </a:pPr>
            <a:endParaRPr lang="en-US" sz="3200" b="1" spc="-49" dirty="0">
              <a:solidFill>
                <a:schemeClr val="bg1"/>
              </a:solidFill>
              <a:latin typeface="TT Hoves Bold"/>
              <a:ea typeface="TT Hoves Bold"/>
              <a:cs typeface="TT Hoves Bold"/>
              <a:sym typeface="TT Hoves Bold"/>
            </a:endParaRPr>
          </a:p>
          <a:p>
            <a:pPr algn="just">
              <a:lnSpc>
                <a:spcPts val="3430"/>
              </a:lnSpc>
              <a:spcBef>
                <a:spcPct val="0"/>
              </a:spcBef>
            </a:pPr>
            <a:endParaRPr lang="en-US" sz="3200" spc="-49" dirty="0">
              <a:solidFill>
                <a:schemeClr val="bg1"/>
              </a:solidFill>
              <a:latin typeface="TT Hoves"/>
              <a:ea typeface="TT Hoves"/>
              <a:cs typeface="TT Hoves"/>
              <a:sym typeface="TT Hoves"/>
            </a:endParaRPr>
          </a:p>
        </p:txBody>
      </p:sp>
      <p:sp>
        <p:nvSpPr>
          <p:cNvPr id="6" name="Freeform 6"/>
          <p:cNvSpPr/>
          <p:nvPr/>
        </p:nvSpPr>
        <p:spPr>
          <a:xfrm>
            <a:off x="-747783" y="315632"/>
            <a:ext cx="7220944" cy="713068"/>
          </a:xfrm>
          <a:custGeom>
            <a:avLst/>
            <a:gdLst/>
            <a:ahLst/>
            <a:cxnLst/>
            <a:rect l="l" t="t" r="r" b="b"/>
            <a:pathLst>
              <a:path w="7220944" h="713068">
                <a:moveTo>
                  <a:pt x="0" y="0"/>
                </a:moveTo>
                <a:lnTo>
                  <a:pt x="7220944" y="0"/>
                </a:lnTo>
                <a:lnTo>
                  <a:pt x="7220944" y="713068"/>
                </a:lnTo>
                <a:lnTo>
                  <a:pt x="0" y="713068"/>
                </a:lnTo>
                <a:lnTo>
                  <a:pt x="0" y="0"/>
                </a:lnTo>
                <a:close/>
              </a:path>
            </a:pathLst>
          </a:custGeom>
          <a:blipFill>
            <a:blip r:embed="rId4"/>
            <a:stretch>
              <a:fillRect/>
            </a:stretch>
          </a:blipFill>
        </p:spPr>
        <p:txBody>
          <a:bodyPr/>
          <a:lstStyle/>
          <a:p>
            <a:endParaRPr lang="en-GB"/>
          </a:p>
        </p:txBody>
      </p:sp>
      <p:sp>
        <p:nvSpPr>
          <p:cNvPr id="7" name="Freeform 7"/>
          <p:cNvSpPr/>
          <p:nvPr/>
        </p:nvSpPr>
        <p:spPr>
          <a:xfrm>
            <a:off x="14337786" y="315632"/>
            <a:ext cx="3714860" cy="1187699"/>
          </a:xfrm>
          <a:custGeom>
            <a:avLst/>
            <a:gdLst/>
            <a:ahLst/>
            <a:cxnLst/>
            <a:rect l="l" t="t" r="r" b="b"/>
            <a:pathLst>
              <a:path w="3714860" h="1187699">
                <a:moveTo>
                  <a:pt x="0" y="0"/>
                </a:moveTo>
                <a:lnTo>
                  <a:pt x="3714860" y="0"/>
                </a:lnTo>
                <a:lnTo>
                  <a:pt x="3714860" y="1187699"/>
                </a:lnTo>
                <a:lnTo>
                  <a:pt x="0" y="1187699"/>
                </a:lnTo>
                <a:lnTo>
                  <a:pt x="0" y="0"/>
                </a:lnTo>
                <a:close/>
              </a:path>
            </a:pathLst>
          </a:custGeom>
          <a:blipFill>
            <a:blip r:embed="rId5"/>
            <a:stretch>
              <a:fillRect t="-6960"/>
            </a:stretch>
          </a:blipFill>
        </p:spPr>
        <p:txBody>
          <a:bodyPr/>
          <a:lstStyle/>
          <a:p>
            <a:endParaRPr lang="en-GB"/>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7999" b="-8000"/>
            </a:stretch>
          </a:blipFill>
        </p:spPr>
        <p:txBody>
          <a:bodyPr/>
          <a:lstStyle/>
          <a:p>
            <a:endParaRPr lang="en-GB"/>
          </a:p>
        </p:txBody>
      </p:sp>
      <p:sp>
        <p:nvSpPr>
          <p:cNvPr id="3" name="TextBox 3"/>
          <p:cNvSpPr txBox="1"/>
          <p:nvPr/>
        </p:nvSpPr>
        <p:spPr>
          <a:xfrm>
            <a:off x="811091" y="1545522"/>
            <a:ext cx="16448209" cy="4431983"/>
          </a:xfrm>
          <a:prstGeom prst="rect">
            <a:avLst/>
          </a:prstGeom>
        </p:spPr>
        <p:txBody>
          <a:bodyPr lIns="0" tIns="0" rIns="0" bIns="0" rtlCol="0" anchor="t">
            <a:spAutoFit/>
          </a:bodyPr>
          <a:lstStyle/>
          <a:p>
            <a:r>
              <a:rPr lang="en-US" sz="3600" b="1" dirty="0"/>
              <a:t>Step 5: Pollution Probability &amp; Decision</a:t>
            </a:r>
          </a:p>
          <a:p>
            <a:r>
              <a:rPr lang="en-US" sz="3600" dirty="0"/>
              <a:t>The model calculates pollution probability using </a:t>
            </a:r>
            <a:r>
              <a:rPr lang="en-US" sz="3600" dirty="0" err="1"/>
              <a:t>predict_proba</a:t>
            </a:r>
            <a:r>
              <a:rPr lang="en-US" sz="3600" dirty="0"/>
              <a:t>().</a:t>
            </a:r>
          </a:p>
          <a:p>
            <a:r>
              <a:rPr lang="en-US" sz="3600" dirty="0"/>
              <a:t>If probability ≥ 0.49 → Water is classified as </a:t>
            </a:r>
            <a:r>
              <a:rPr lang="en-US" sz="3600" b="1" dirty="0"/>
              <a:t>Polluted</a:t>
            </a:r>
            <a:endParaRPr lang="en-US" sz="3600" dirty="0"/>
          </a:p>
          <a:p>
            <a:r>
              <a:rPr lang="en-US" sz="3600" dirty="0"/>
              <a:t>If probability &lt; 0.49 → Water is classified as </a:t>
            </a:r>
            <a:r>
              <a:rPr lang="en-US" sz="3600" b="1" dirty="0"/>
              <a:t>Clean</a:t>
            </a:r>
            <a:endParaRPr lang="en-US" sz="3600" dirty="0"/>
          </a:p>
          <a:p>
            <a:r>
              <a:rPr lang="en-US" sz="3600" dirty="0"/>
              <a:t>The API returns:</a:t>
            </a:r>
          </a:p>
          <a:p>
            <a:r>
              <a:rPr lang="en-US" sz="3600" dirty="0"/>
              <a:t>Pollution label</a:t>
            </a:r>
          </a:p>
          <a:p>
            <a:r>
              <a:rPr lang="en-US" sz="3600" dirty="0"/>
              <a:t>Probability value</a:t>
            </a:r>
          </a:p>
          <a:p>
            <a:r>
              <a:rPr lang="en-US" sz="3600" dirty="0"/>
              <a:t>Threshold used</a:t>
            </a:r>
          </a:p>
        </p:txBody>
      </p:sp>
      <p:sp>
        <p:nvSpPr>
          <p:cNvPr id="4" name="Freeform 4"/>
          <p:cNvSpPr/>
          <p:nvPr/>
        </p:nvSpPr>
        <p:spPr>
          <a:xfrm>
            <a:off x="-1042240" y="9507719"/>
            <a:ext cx="12098291" cy="901873"/>
          </a:xfrm>
          <a:custGeom>
            <a:avLst/>
            <a:gdLst/>
            <a:ahLst/>
            <a:cxnLst/>
            <a:rect l="l" t="t" r="r" b="b"/>
            <a:pathLst>
              <a:path w="12098291" h="901873">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5" name="Freeform 5"/>
          <p:cNvSpPr/>
          <p:nvPr/>
        </p:nvSpPr>
        <p:spPr>
          <a:xfrm>
            <a:off x="8328129" y="9507719"/>
            <a:ext cx="12098291" cy="901873"/>
          </a:xfrm>
          <a:custGeom>
            <a:avLst/>
            <a:gdLst/>
            <a:ahLst/>
            <a:cxnLst/>
            <a:rect l="l" t="t" r="r" b="b"/>
            <a:pathLst>
              <a:path w="12098291" h="901873">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6" name="Freeform 6"/>
          <p:cNvSpPr/>
          <p:nvPr/>
        </p:nvSpPr>
        <p:spPr>
          <a:xfrm>
            <a:off x="-747783" y="315632"/>
            <a:ext cx="7220944" cy="713068"/>
          </a:xfrm>
          <a:custGeom>
            <a:avLst/>
            <a:gdLst/>
            <a:ahLst/>
            <a:cxnLst/>
            <a:rect l="l" t="t" r="r" b="b"/>
            <a:pathLst>
              <a:path w="7220944" h="713068">
                <a:moveTo>
                  <a:pt x="0" y="0"/>
                </a:moveTo>
                <a:lnTo>
                  <a:pt x="7220944" y="0"/>
                </a:lnTo>
                <a:lnTo>
                  <a:pt x="7220944" y="713068"/>
                </a:lnTo>
                <a:lnTo>
                  <a:pt x="0" y="713068"/>
                </a:lnTo>
                <a:lnTo>
                  <a:pt x="0" y="0"/>
                </a:lnTo>
                <a:close/>
              </a:path>
            </a:pathLst>
          </a:custGeom>
          <a:blipFill>
            <a:blip r:embed="rId5"/>
            <a:stretch>
              <a:fillRect/>
            </a:stretch>
          </a:blipFill>
        </p:spPr>
        <p:txBody>
          <a:bodyPr/>
          <a:lstStyle/>
          <a:p>
            <a:endParaRPr lang="en-GB"/>
          </a:p>
        </p:txBody>
      </p:sp>
      <p:sp>
        <p:nvSpPr>
          <p:cNvPr id="7" name="Freeform 7"/>
          <p:cNvSpPr/>
          <p:nvPr/>
        </p:nvSpPr>
        <p:spPr>
          <a:xfrm>
            <a:off x="13497310" y="600762"/>
            <a:ext cx="4246463" cy="1162469"/>
          </a:xfrm>
          <a:custGeom>
            <a:avLst/>
            <a:gdLst/>
            <a:ahLst/>
            <a:cxnLst/>
            <a:rect l="l" t="t" r="r" b="b"/>
            <a:pathLst>
              <a:path w="4246463" h="1162469">
                <a:moveTo>
                  <a:pt x="0" y="0"/>
                </a:moveTo>
                <a:lnTo>
                  <a:pt x="4246463" y="0"/>
                </a:lnTo>
                <a:lnTo>
                  <a:pt x="4246463" y="1162469"/>
                </a:lnTo>
                <a:lnTo>
                  <a:pt x="0" y="1162469"/>
                </a:lnTo>
                <a:lnTo>
                  <a:pt x="0" y="0"/>
                </a:lnTo>
                <a:close/>
              </a:path>
            </a:pathLst>
          </a:custGeom>
          <a:blipFill>
            <a:blip r:embed="rId6"/>
            <a:stretch>
              <a:fillRect/>
            </a:stretch>
          </a:blipFill>
        </p:spPr>
        <p:txBody>
          <a:bodyPr/>
          <a:lstStyle/>
          <a:p>
            <a:endParaRPr lang="en-GB"/>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7999" b="-8000"/>
            </a:stretch>
          </a:blipFill>
        </p:spPr>
        <p:txBody>
          <a:bodyPr/>
          <a:lstStyle/>
          <a:p>
            <a:endParaRPr lang="en-GB"/>
          </a:p>
        </p:txBody>
      </p:sp>
      <p:sp>
        <p:nvSpPr>
          <p:cNvPr id="3" name="TextBox 3"/>
          <p:cNvSpPr txBox="1"/>
          <p:nvPr/>
        </p:nvSpPr>
        <p:spPr>
          <a:xfrm>
            <a:off x="819003" y="2958518"/>
            <a:ext cx="17000263" cy="6136873"/>
          </a:xfrm>
          <a:prstGeom prst="rect">
            <a:avLst/>
          </a:prstGeom>
        </p:spPr>
        <p:txBody>
          <a:bodyPr lIns="0" tIns="0" rIns="0" bIns="0" rtlCol="0" anchor="t">
            <a:spAutoFit/>
          </a:bodyPr>
          <a:lstStyle/>
          <a:p>
            <a:pPr algn="just">
              <a:lnSpc>
                <a:spcPts val="3455"/>
              </a:lnSpc>
            </a:pPr>
            <a:r>
              <a:rPr lang="en-US" sz="3085">
                <a:solidFill>
                  <a:srgbClr val="00578F"/>
                </a:solidFill>
                <a:latin typeface="TT Hoves"/>
                <a:ea typeface="TT Hoves"/>
                <a:cs typeface="TT Hoves"/>
                <a:sym typeface="TT Hoves"/>
              </a:rPr>
              <a:t>Through eutrophication, the water bodies are silently degrading and sometimes it may be detected when the process has taken place and the result is catastrophic. The present project has shown that the constant and extensive monitoring of lake health can be achieved through the free access of Sentinel-2 satellite data along with the preexisting indices like NDWI, NDCI, and Trophic State Index.</a:t>
            </a:r>
          </a:p>
          <a:p>
            <a:pPr algn="just">
              <a:lnSpc>
                <a:spcPts val="3455"/>
              </a:lnSpc>
            </a:pPr>
            <a:endParaRPr lang="en-US" sz="3085">
              <a:solidFill>
                <a:srgbClr val="00578F"/>
              </a:solidFill>
              <a:latin typeface="TT Hoves"/>
              <a:ea typeface="TT Hoves"/>
              <a:cs typeface="TT Hoves"/>
              <a:sym typeface="TT Hoves"/>
            </a:endParaRPr>
          </a:p>
          <a:p>
            <a:pPr algn="just">
              <a:lnSpc>
                <a:spcPts val="3455"/>
              </a:lnSpc>
            </a:pPr>
            <a:r>
              <a:rPr lang="en-US" sz="3085">
                <a:solidFill>
                  <a:srgbClr val="00578F"/>
                </a:solidFill>
                <a:latin typeface="TT Hoves"/>
                <a:ea typeface="TT Hoves"/>
                <a:cs typeface="TT Hoves"/>
                <a:sym typeface="TT Hoves"/>
              </a:rPr>
              <a:t>The system will enable a scalable, cost-effective, spatially exhaustive system of determining the level of eutrophication by removing reliance on field sampling, which is time-intensive. It allows catching and visualizing these early and making informed decisions to support communities, farmers, and policymakers that depend on the presence of freshwater.</a:t>
            </a:r>
          </a:p>
          <a:p>
            <a:pPr algn="just">
              <a:lnSpc>
                <a:spcPts val="3455"/>
              </a:lnSpc>
            </a:pPr>
            <a:endParaRPr lang="en-US" sz="3085">
              <a:solidFill>
                <a:srgbClr val="00578F"/>
              </a:solidFill>
              <a:latin typeface="TT Hoves"/>
              <a:ea typeface="TT Hoves"/>
              <a:cs typeface="TT Hoves"/>
              <a:sym typeface="TT Hoves"/>
            </a:endParaRPr>
          </a:p>
          <a:p>
            <a:pPr marL="0" lvl="0" indent="0" algn="just">
              <a:lnSpc>
                <a:spcPts val="3455"/>
              </a:lnSpc>
            </a:pPr>
            <a:r>
              <a:rPr lang="en-US" sz="3085">
                <a:solidFill>
                  <a:srgbClr val="00578F"/>
                </a:solidFill>
                <a:latin typeface="TT Hoves"/>
                <a:ea typeface="TT Hoves"/>
                <a:cs typeface="TT Hoves"/>
                <a:sym typeface="TT Hoves"/>
              </a:rPr>
              <a:t>Although issues such as cloud cover and environmental variability still exist, the work itself is a considerable step of proactive and technological-based environmental monitoring, which adds to the problem of sustainable management of freshwater ecosystems.</a:t>
            </a:r>
          </a:p>
        </p:txBody>
      </p:sp>
      <p:sp>
        <p:nvSpPr>
          <p:cNvPr id="4" name="Freeform 4"/>
          <p:cNvSpPr/>
          <p:nvPr/>
        </p:nvSpPr>
        <p:spPr>
          <a:xfrm>
            <a:off x="-1042240" y="9507719"/>
            <a:ext cx="12098291" cy="901873"/>
          </a:xfrm>
          <a:custGeom>
            <a:avLst/>
            <a:gdLst/>
            <a:ahLst/>
            <a:cxnLst/>
            <a:rect l="l" t="t" r="r" b="b"/>
            <a:pathLst>
              <a:path w="12098291" h="901873">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5" name="Freeform 5"/>
          <p:cNvSpPr/>
          <p:nvPr/>
        </p:nvSpPr>
        <p:spPr>
          <a:xfrm>
            <a:off x="8328129" y="9507719"/>
            <a:ext cx="12098291" cy="901873"/>
          </a:xfrm>
          <a:custGeom>
            <a:avLst/>
            <a:gdLst/>
            <a:ahLst/>
            <a:cxnLst/>
            <a:rect l="l" t="t" r="r" b="b"/>
            <a:pathLst>
              <a:path w="12098291" h="901873">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6" name="Freeform 6"/>
          <p:cNvSpPr/>
          <p:nvPr/>
        </p:nvSpPr>
        <p:spPr>
          <a:xfrm>
            <a:off x="13572804" y="447465"/>
            <a:ext cx="4246463" cy="1162469"/>
          </a:xfrm>
          <a:custGeom>
            <a:avLst/>
            <a:gdLst/>
            <a:ahLst/>
            <a:cxnLst/>
            <a:rect l="l" t="t" r="r" b="b"/>
            <a:pathLst>
              <a:path w="4246463" h="1162469">
                <a:moveTo>
                  <a:pt x="0" y="0"/>
                </a:moveTo>
                <a:lnTo>
                  <a:pt x="4246463" y="0"/>
                </a:lnTo>
                <a:lnTo>
                  <a:pt x="4246463" y="1162470"/>
                </a:lnTo>
                <a:lnTo>
                  <a:pt x="0" y="1162470"/>
                </a:lnTo>
                <a:lnTo>
                  <a:pt x="0" y="0"/>
                </a:lnTo>
                <a:close/>
              </a:path>
            </a:pathLst>
          </a:custGeom>
          <a:blipFill>
            <a:blip r:embed="rId5"/>
            <a:stretch>
              <a:fillRect/>
            </a:stretch>
          </a:blipFill>
        </p:spPr>
        <p:txBody>
          <a:bodyPr/>
          <a:lstStyle/>
          <a:p>
            <a:endParaRPr lang="en-GB"/>
          </a:p>
        </p:txBody>
      </p:sp>
      <p:sp>
        <p:nvSpPr>
          <p:cNvPr id="7" name="Freeform 7"/>
          <p:cNvSpPr/>
          <p:nvPr/>
        </p:nvSpPr>
        <p:spPr>
          <a:xfrm>
            <a:off x="-747783" y="315632"/>
            <a:ext cx="7220944" cy="713068"/>
          </a:xfrm>
          <a:custGeom>
            <a:avLst/>
            <a:gdLst/>
            <a:ahLst/>
            <a:cxnLst/>
            <a:rect l="l" t="t" r="r" b="b"/>
            <a:pathLst>
              <a:path w="7220944" h="713068">
                <a:moveTo>
                  <a:pt x="0" y="0"/>
                </a:moveTo>
                <a:lnTo>
                  <a:pt x="7220944" y="0"/>
                </a:lnTo>
                <a:lnTo>
                  <a:pt x="7220944" y="713068"/>
                </a:lnTo>
                <a:lnTo>
                  <a:pt x="0" y="713068"/>
                </a:lnTo>
                <a:lnTo>
                  <a:pt x="0" y="0"/>
                </a:lnTo>
                <a:close/>
              </a:path>
            </a:pathLst>
          </a:custGeom>
          <a:blipFill>
            <a:blip r:embed="rId6"/>
            <a:stretch>
              <a:fillRect/>
            </a:stretch>
          </a:blipFill>
        </p:spPr>
        <p:txBody>
          <a:bodyPr/>
          <a:lstStyle/>
          <a:p>
            <a:endParaRPr lang="en-GB"/>
          </a:p>
        </p:txBody>
      </p:sp>
      <p:sp>
        <p:nvSpPr>
          <p:cNvPr id="8" name="TextBox 8"/>
          <p:cNvSpPr txBox="1"/>
          <p:nvPr/>
        </p:nvSpPr>
        <p:spPr>
          <a:xfrm>
            <a:off x="4284657" y="1264947"/>
            <a:ext cx="8419268" cy="1285875"/>
          </a:xfrm>
          <a:prstGeom prst="rect">
            <a:avLst/>
          </a:prstGeom>
        </p:spPr>
        <p:txBody>
          <a:bodyPr lIns="0" tIns="0" rIns="0" bIns="0" rtlCol="0" anchor="t">
            <a:spAutoFit/>
          </a:bodyPr>
          <a:lstStyle/>
          <a:p>
            <a:pPr algn="ctr">
              <a:lnSpc>
                <a:spcPts val="10500"/>
              </a:lnSpc>
              <a:spcBef>
                <a:spcPct val="0"/>
              </a:spcBef>
            </a:pPr>
            <a:r>
              <a:rPr lang="en-US" sz="7500" b="1">
                <a:solidFill>
                  <a:srgbClr val="00578F"/>
                </a:solidFill>
                <a:latin typeface="TT Hoves Bold"/>
                <a:ea typeface="TT Hoves Bold"/>
                <a:cs typeface="TT Hoves Bold"/>
                <a:sym typeface="TT Hoves Bold"/>
              </a:rPr>
              <a:t>Conclusion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49</TotalTime>
  <Words>719</Words>
  <Application>Microsoft Office PowerPoint</Application>
  <PresentationFormat>Custom</PresentationFormat>
  <Paragraphs>63</Paragraphs>
  <Slides>11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TT Hoves Italics</vt:lpstr>
      <vt:lpstr>Arial</vt:lpstr>
      <vt:lpstr>Aptos</vt:lpstr>
      <vt:lpstr>TT Hoves</vt:lpstr>
      <vt:lpstr>Calibri</vt:lpstr>
      <vt:lpstr>TT Hoves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naecO ehT</dc:title>
  <dc:creator>Hema Swethaa</dc:creator>
  <cp:lastModifiedBy>Joshika  B R</cp:lastModifiedBy>
  <cp:revision>2</cp:revision>
  <dcterms:created xsi:type="dcterms:W3CDTF">2006-08-16T00:00:00Z</dcterms:created>
  <dcterms:modified xsi:type="dcterms:W3CDTF">2026-02-27T01:46:32Z</dcterms:modified>
  <dc:identifier>DAHCaHNAn64</dc:identifier>
</cp:coreProperties>
</file>

<file path=docProps/thumbnail.jpeg>
</file>